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6858000" cx="12192000"/>
  <p:notesSz cx="6858000" cy="9144000"/>
  <p:embeddedFontLst>
    <p:embeddedFont>
      <p:font typeface="Teko"/>
      <p:regular r:id="rId18"/>
      <p:bold r:id="rId19"/>
    </p:embeddedFont>
    <p:embeddedFont>
      <p:font typeface="Amiri"/>
      <p:regular r:id="rId20"/>
      <p:bold r:id="rId21"/>
      <p:italic r:id="rId22"/>
      <p:boldItalic r:id="rId23"/>
    </p:embeddedFont>
    <p:embeddedFont>
      <p:font typeface="Libre Baskerville"/>
      <p:regular r:id="rId24"/>
      <p:bold r:id="rId25"/>
      <p: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317638-4B19-4696-B001-161AD44A6F37}">
  <a:tblStyle styleId="{2D317638-4B19-4696-B001-161AD44A6F3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Amiri-regular.fntdata"/><Relationship Id="rId22" Type="http://schemas.openxmlformats.org/officeDocument/2006/relationships/font" Target="fonts/Amiri-italic.fntdata"/><Relationship Id="rId21" Type="http://schemas.openxmlformats.org/officeDocument/2006/relationships/font" Target="fonts/Amiri-bold.fntdata"/><Relationship Id="rId24" Type="http://schemas.openxmlformats.org/officeDocument/2006/relationships/font" Target="fonts/LibreBaskerville-regular.fntdata"/><Relationship Id="rId23" Type="http://schemas.openxmlformats.org/officeDocument/2006/relationships/font" Target="fonts/Amir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Baskerville-italic.fntdata"/><Relationship Id="rId25" Type="http://schemas.openxmlformats.org/officeDocument/2006/relationships/font" Target="fonts/LibreBaskerville-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Teko-bold.fntdata"/><Relationship Id="rId18" Type="http://schemas.openxmlformats.org/officeDocument/2006/relationships/font" Target="fonts/Tek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hr-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r-H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3"/>
          <p:cNvSpPr/>
          <p:nvPr/>
        </p:nvSpPr>
        <p:spPr>
          <a:xfrm>
            <a:off x="-1"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3"/>
          <p:cNvSpPr/>
          <p:nvPr/>
        </p:nvSpPr>
        <p:spPr>
          <a:xfrm>
            <a:off x="0" y="891540"/>
            <a:ext cx="722376" cy="5071110"/>
          </a:xfrm>
          <a:prstGeom prst="rect">
            <a:avLst/>
          </a:prstGeom>
          <a:solidFill>
            <a:srgbClr val="4C52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13"/>
          <p:cNvSpPr/>
          <p:nvPr/>
        </p:nvSpPr>
        <p:spPr>
          <a:xfrm>
            <a:off x="1202435" y="891540"/>
            <a:ext cx="10989565" cy="507111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3"/>
          <p:cNvSpPr txBox="1"/>
          <p:nvPr>
            <p:ph type="ctrTitle"/>
          </p:nvPr>
        </p:nvSpPr>
        <p:spPr>
          <a:xfrm>
            <a:off x="1366160" y="1660121"/>
            <a:ext cx="9623404" cy="33054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7500"/>
              <a:buFont typeface="Calibri"/>
              <a:buNone/>
            </a:pPr>
            <a:r>
              <a:rPr lang="hr-HR" sz="7500"/>
              <a:t>Suradničko opažanje nastave</a:t>
            </a:r>
            <a:br>
              <a:rPr lang="hr-HR" sz="7500"/>
            </a:br>
            <a:r>
              <a:rPr lang="hr-HR" sz="7500"/>
              <a:t>-izvješće-</a:t>
            </a:r>
            <a:endParaRPr sz="7500"/>
          </a:p>
        </p:txBody>
      </p:sp>
      <p:sp>
        <p:nvSpPr>
          <p:cNvPr id="88" name="Google Shape;88;p13"/>
          <p:cNvSpPr txBox="1"/>
          <p:nvPr>
            <p:ph idx="1" type="subTitle"/>
          </p:nvPr>
        </p:nvSpPr>
        <p:spPr>
          <a:xfrm>
            <a:off x="1366159" y="4965614"/>
            <a:ext cx="9623404" cy="83445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None/>
            </a:pPr>
            <a:r>
              <a:rPr lang="hr-HR" sz="2200"/>
              <a:t>Ekonomska i turistička škola Daruvar</a:t>
            </a:r>
            <a:endParaRPr/>
          </a:p>
          <a:p>
            <a:pPr indent="0" lvl="0" marL="0" rtl="0" algn="l">
              <a:lnSpc>
                <a:spcPct val="90000"/>
              </a:lnSpc>
              <a:spcBef>
                <a:spcPts val="1000"/>
              </a:spcBef>
              <a:spcAft>
                <a:spcPts val="0"/>
              </a:spcAft>
              <a:buClr>
                <a:schemeClr val="dk1"/>
              </a:buClr>
              <a:buSzPts val="2200"/>
              <a:buNone/>
            </a:pPr>
            <a:r>
              <a:rPr lang="hr-HR" sz="2200"/>
              <a:t>Školska godina 2021. / 2022. </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22"/>
          <p:cNvSpPr txBox="1"/>
          <p:nvPr>
            <p:ph type="title"/>
          </p:nvPr>
        </p:nvSpPr>
        <p:spPr>
          <a:xfrm>
            <a:off x="838199" y="291090"/>
            <a:ext cx="10515599" cy="9326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Font typeface="Calibri"/>
              <a:buNone/>
            </a:pPr>
            <a:r>
              <a:rPr lang="hr-HR" sz="3000">
                <a:solidFill>
                  <a:schemeClr val="dk1"/>
                </a:solidFill>
                <a:latin typeface="Calibri"/>
                <a:ea typeface="Calibri"/>
                <a:cs typeface="Calibri"/>
                <a:sym typeface="Calibri"/>
              </a:rPr>
              <a:t>Tablica evidencije sudionika u prvom suradničkom opažanju</a:t>
            </a:r>
            <a:endParaRPr/>
          </a:p>
        </p:txBody>
      </p:sp>
      <p:graphicFrame>
        <p:nvGraphicFramePr>
          <p:cNvPr id="171" name="Google Shape;171;p22"/>
          <p:cNvGraphicFramePr/>
          <p:nvPr/>
        </p:nvGraphicFramePr>
        <p:xfrm>
          <a:off x="1719298" y="1863801"/>
          <a:ext cx="3000000" cy="3000000"/>
        </p:xfrm>
        <a:graphic>
          <a:graphicData uri="http://schemas.openxmlformats.org/drawingml/2006/table">
            <a:tbl>
              <a:tblPr bandRow="1" firstCol="1" firstRow="1">
                <a:noFill/>
                <a:tableStyleId>{2D317638-4B19-4696-B001-161AD44A6F37}</a:tableStyleId>
              </a:tblPr>
              <a:tblGrid>
                <a:gridCol w="1959850"/>
                <a:gridCol w="1912025"/>
                <a:gridCol w="1446150"/>
                <a:gridCol w="2653075"/>
                <a:gridCol w="782325"/>
              </a:tblGrid>
              <a:tr h="252475">
                <a:tc>
                  <a:txBody>
                    <a:bodyPr/>
                    <a:lstStyle/>
                    <a:p>
                      <a:pPr indent="0" lvl="0" marL="0" marR="0" rtl="0" algn="l">
                        <a:lnSpc>
                          <a:spcPct val="107000"/>
                        </a:lnSpc>
                        <a:spcBef>
                          <a:spcPts val="0"/>
                        </a:spcBef>
                        <a:spcAft>
                          <a:spcPts val="0"/>
                        </a:spcAft>
                        <a:buNone/>
                      </a:pPr>
                      <a:r>
                        <a:rPr lang="hr-HR" sz="1400" u="none" cap="none" strike="noStrike"/>
                        <a:t>Opažač</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Opažani</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Datum opažanja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Predmet</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Razred</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Davorka Bahnjik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14.12.2021.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Engleski jezik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3.g.</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Davorka Bahnjik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Radmila Frantal</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23.12.2021.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Bankarstvo i osiguranje</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3.e</a:t>
                      </a:r>
                      <a:endParaRPr sz="1000" u="none" cap="none" strike="noStrike">
                        <a:latin typeface="Calibri"/>
                        <a:ea typeface="Calibri"/>
                        <a:cs typeface="Calibri"/>
                        <a:sym typeface="Calibri"/>
                      </a:endParaRPr>
                    </a:p>
                  </a:txBody>
                  <a:tcPr marT="0" marB="0" marR="60900" marL="60900"/>
                </a:tc>
              </a:tr>
              <a:tr h="484200">
                <a:tc>
                  <a:txBody>
                    <a:bodyPr/>
                    <a:lstStyle/>
                    <a:p>
                      <a:pPr indent="0" lvl="0" marL="0" marR="0" rtl="0" algn="l">
                        <a:lnSpc>
                          <a:spcPct val="107000"/>
                        </a:lnSpc>
                        <a:spcBef>
                          <a:spcPts val="0"/>
                        </a:spcBef>
                        <a:spcAft>
                          <a:spcPts val="0"/>
                        </a:spcAft>
                        <a:buNone/>
                      </a:pPr>
                      <a:r>
                        <a:rPr lang="hr-HR" sz="1400" u="none" cap="none" strike="noStrike"/>
                        <a:t>Mirjana Bernat Ružička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Mirela Palavra </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25.11.2021.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Matematika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2.e</a:t>
                      </a:r>
                      <a:endParaRPr sz="1000" u="none" cap="none" strike="noStrike">
                        <a:latin typeface="Calibri"/>
                        <a:ea typeface="Calibri"/>
                        <a:cs typeface="Calibri"/>
                        <a:sym typeface="Calibri"/>
                      </a:endParaRPr>
                    </a:p>
                  </a:txBody>
                  <a:tcPr marT="0" marB="0" marR="60900" marL="60900"/>
                </a:tc>
              </a:tr>
              <a:tr h="484200">
                <a:tc>
                  <a:txBody>
                    <a:bodyPr/>
                    <a:lstStyle/>
                    <a:p>
                      <a:pPr indent="0" lvl="0" marL="0" marR="0" rtl="0" algn="l">
                        <a:lnSpc>
                          <a:spcPct val="107000"/>
                        </a:lnSpc>
                        <a:spcBef>
                          <a:spcPts val="0"/>
                        </a:spcBef>
                        <a:spcAft>
                          <a:spcPts val="0"/>
                        </a:spcAft>
                        <a:buNone/>
                      </a:pPr>
                      <a:r>
                        <a:rPr lang="hr-HR" sz="1400" u="none" cap="none" strike="noStrike"/>
                        <a:t>Mirjana Bernat Ružička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22.12.2021.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Engleski jezik s dopisivanjem</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4.e.</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Radmila Frantal </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16.12.2021.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Engleski jezik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3.h.2.</a:t>
                      </a:r>
                      <a:endParaRPr sz="1000" u="none" cap="none" strike="noStrike">
                        <a:latin typeface="Calibri"/>
                        <a:ea typeface="Calibri"/>
                        <a:cs typeface="Calibri"/>
                        <a:sym typeface="Calibri"/>
                      </a:endParaRPr>
                    </a:p>
                  </a:txBody>
                  <a:tcPr marT="0" marB="0" marR="60900" marL="60900"/>
                </a:tc>
              </a:tr>
              <a:tr h="484200">
                <a:tc>
                  <a:txBody>
                    <a:bodyPr/>
                    <a:lstStyle/>
                    <a:p>
                      <a:pPr indent="0" lvl="0" marL="0" marR="0" rtl="0" algn="l">
                        <a:lnSpc>
                          <a:spcPct val="107000"/>
                        </a:lnSpc>
                        <a:spcBef>
                          <a:spcPts val="0"/>
                        </a:spcBef>
                        <a:spcAft>
                          <a:spcPts val="0"/>
                        </a:spcAft>
                        <a:buNone/>
                      </a:pPr>
                      <a:r>
                        <a:rPr lang="hr-HR" sz="1400" u="none" cap="none" strike="noStrike"/>
                        <a:t>Radmila Frantal </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Davorka Bahnjik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22.12.2021.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Društveno odgovorno poslovanje</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2.E.</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Davorka Bahnjik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14.12.2021.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Prodajno poslovanje</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3.d.</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Mirela Palavra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Matematika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2.e.</a:t>
                      </a:r>
                      <a:endParaRPr sz="1000" u="none" cap="none" strike="noStrike">
                        <a:latin typeface="Calibri"/>
                        <a:ea typeface="Calibri"/>
                        <a:cs typeface="Calibri"/>
                        <a:sym typeface="Calibri"/>
                      </a:endParaRPr>
                    </a:p>
                  </a:txBody>
                  <a:tcPr marT="0" marB="0" marR="60900" marL="60900"/>
                </a:tc>
              </a:tr>
              <a:tr h="484200">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Mirjana Bernat Ružićka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17.12.2021.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Računovodstvo proizvodnje i trg.</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3.e.</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Radmila Frantal</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16.12.2021.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Obiteljski posao</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1.e.</a:t>
                      </a:r>
                      <a:endParaRPr sz="1000" u="none" cap="none" strike="noStrike">
                        <a:latin typeface="Calibri"/>
                        <a:ea typeface="Calibri"/>
                        <a:cs typeface="Calibri"/>
                        <a:sym typeface="Calibri"/>
                      </a:endParaRPr>
                    </a:p>
                  </a:txBody>
                  <a:tcPr marT="0" marB="0" marR="60900" marL="60900"/>
                </a:tc>
              </a:tr>
              <a:tr h="484200">
                <a:tc>
                  <a:txBody>
                    <a:bodyPr/>
                    <a:lstStyle/>
                    <a:p>
                      <a:pPr indent="0" lvl="0" marL="0" marR="0" rtl="0" algn="l">
                        <a:lnSpc>
                          <a:spcPct val="107000"/>
                        </a:lnSpc>
                        <a:spcBef>
                          <a:spcPts val="0"/>
                        </a:spcBef>
                        <a:spcAft>
                          <a:spcPts val="0"/>
                        </a:spcAft>
                        <a:buNone/>
                      </a:pPr>
                      <a:r>
                        <a:rPr lang="hr-HR" sz="1400" u="none" cap="none" strike="noStrike"/>
                        <a:t>Mirela Palavra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Mirjana Bernat Ružička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21.12.2021.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Računovodstvo proizvodnje i trg.</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3.e.</a:t>
                      </a:r>
                      <a:endParaRPr sz="1000" u="none" cap="none" strike="noStrike">
                        <a:latin typeface="Calibri"/>
                        <a:ea typeface="Calibri"/>
                        <a:cs typeface="Calibri"/>
                        <a:sym typeface="Calibri"/>
                      </a:endParaRPr>
                    </a:p>
                  </a:txBody>
                  <a:tcPr marT="0" marB="0" marR="60900" marL="60900"/>
                </a:tc>
              </a:tr>
              <a:tr h="252475">
                <a:tc>
                  <a:txBody>
                    <a:bodyPr/>
                    <a:lstStyle/>
                    <a:p>
                      <a:pPr indent="0" lvl="0" marL="0" marR="0" rtl="0" algn="l">
                        <a:lnSpc>
                          <a:spcPct val="107000"/>
                        </a:lnSpc>
                        <a:spcBef>
                          <a:spcPts val="0"/>
                        </a:spcBef>
                        <a:spcAft>
                          <a:spcPts val="0"/>
                        </a:spcAft>
                        <a:buNone/>
                      </a:pPr>
                      <a:r>
                        <a:rPr lang="hr-HR" sz="1400" u="none" cap="none" strike="noStrike"/>
                        <a:t>Mirela Palavra</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Tanja Kovačević</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29.11.2021.</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Engleski jezik</a:t>
                      </a:r>
                      <a:endParaRPr sz="1000" u="none" cap="none" strike="noStrike">
                        <a:latin typeface="Calibri"/>
                        <a:ea typeface="Calibri"/>
                        <a:cs typeface="Calibri"/>
                        <a:sym typeface="Calibri"/>
                      </a:endParaRPr>
                    </a:p>
                  </a:txBody>
                  <a:tcPr marT="0" marB="0" marR="60900" marL="60900"/>
                </a:tc>
                <a:tc>
                  <a:txBody>
                    <a:bodyPr/>
                    <a:lstStyle/>
                    <a:p>
                      <a:pPr indent="0" lvl="0" marL="0" marR="0" rtl="0" algn="l">
                        <a:lnSpc>
                          <a:spcPct val="107000"/>
                        </a:lnSpc>
                        <a:spcBef>
                          <a:spcPts val="0"/>
                        </a:spcBef>
                        <a:spcAft>
                          <a:spcPts val="0"/>
                        </a:spcAft>
                        <a:buNone/>
                      </a:pPr>
                      <a:r>
                        <a:rPr lang="hr-HR" sz="1400" u="none" cap="none" strike="noStrike"/>
                        <a:t>2.a.</a:t>
                      </a:r>
                      <a:endParaRPr sz="1000" u="none" cap="none" strike="noStrike">
                        <a:latin typeface="Calibri"/>
                        <a:ea typeface="Calibri"/>
                        <a:cs typeface="Calibri"/>
                        <a:sym typeface="Calibri"/>
                      </a:endParaRPr>
                    </a:p>
                  </a:txBody>
                  <a:tcPr marT="0" marB="0" marR="60900" marL="60900"/>
                </a:tc>
              </a:tr>
            </a:tbl>
          </a:graphicData>
        </a:graphic>
      </p:graphicFrame>
      <p:sp>
        <p:nvSpPr>
          <p:cNvPr id="172" name="Google Shape;172;p22"/>
          <p:cNvSpPr txBox="1"/>
          <p:nvPr/>
        </p:nvSpPr>
        <p:spPr>
          <a:xfrm>
            <a:off x="238125" y="184118"/>
            <a:ext cx="18383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rgbClr val="00B050"/>
                </a:solidFill>
                <a:latin typeface="Calibri"/>
                <a:ea typeface="Calibri"/>
                <a:cs typeface="Calibri"/>
                <a:sym typeface="Calibri"/>
              </a:rPr>
              <a:t>23.12.2021.</a:t>
            </a:r>
            <a:endParaRPr sz="1800">
              <a:solidFill>
                <a:srgbClr val="00B05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3"/>
          <p:cNvSpPr/>
          <p:nvPr/>
        </p:nvSpPr>
        <p:spPr>
          <a:xfrm rot="2700000">
            <a:off x="82782" y="-1386168"/>
            <a:ext cx="2424873" cy="3611191"/>
          </a:xfrm>
          <a:custGeom>
            <a:rect b="b" l="l" r="r" t="t"/>
            <a:pathLst>
              <a:path extrusionOk="0" h="3611191" w="2424873">
                <a:moveTo>
                  <a:pt x="0" y="2424874"/>
                </a:moveTo>
                <a:lnTo>
                  <a:pt x="2424873" y="0"/>
                </a:lnTo>
                <a:lnTo>
                  <a:pt x="2424873" y="3611191"/>
                </a:lnTo>
                <a:lnTo>
                  <a:pt x="1186317" y="3611191"/>
                </a:lnTo>
                <a:close/>
              </a:path>
            </a:pathLst>
          </a:cu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23"/>
          <p:cNvSpPr/>
          <p:nvPr/>
        </p:nvSpPr>
        <p:spPr>
          <a:xfrm rot="2700000">
            <a:off x="1571000" y="-338582"/>
            <a:ext cx="1635955" cy="1635955"/>
          </a:xfrm>
          <a:custGeom>
            <a:rect b="b" l="l" r="r" t="t"/>
            <a:pathLst>
              <a:path extrusionOk="0" h="1635955" w="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23"/>
          <p:cNvSpPr/>
          <p:nvPr/>
        </p:nvSpPr>
        <p:spPr>
          <a:xfrm rot="2700000">
            <a:off x="9627985" y="-6588"/>
            <a:ext cx="4059393" cy="2548110"/>
          </a:xfrm>
          <a:custGeom>
            <a:rect b="b" l="l" r="r" t="t"/>
            <a:pathLst>
              <a:path extrusionOk="0" h="2548110" w="4059393">
                <a:moveTo>
                  <a:pt x="0" y="1511282"/>
                </a:moveTo>
                <a:lnTo>
                  <a:pt x="1511282" y="0"/>
                </a:lnTo>
                <a:lnTo>
                  <a:pt x="4059393" y="2548110"/>
                </a:lnTo>
                <a:lnTo>
                  <a:pt x="0" y="2548110"/>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23"/>
          <p:cNvSpPr/>
          <p:nvPr/>
        </p:nvSpPr>
        <p:spPr>
          <a:xfrm rot="2700000">
            <a:off x="10262924" y="1465780"/>
            <a:ext cx="1185708" cy="118570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23"/>
          <p:cNvSpPr/>
          <p:nvPr/>
        </p:nvSpPr>
        <p:spPr>
          <a:xfrm rot="2700000">
            <a:off x="-29557" y="5198743"/>
            <a:ext cx="2444907" cy="2366116"/>
          </a:xfrm>
          <a:custGeom>
            <a:rect b="b" l="l" r="r" t="t"/>
            <a:pathLst>
              <a:path extrusionOk="0" h="2132734" w="2203753">
                <a:moveTo>
                  <a:pt x="0" y="0"/>
                </a:moveTo>
                <a:lnTo>
                  <a:pt x="2203753" y="0"/>
                </a:lnTo>
                <a:lnTo>
                  <a:pt x="2203753" y="576461"/>
                </a:lnTo>
                <a:lnTo>
                  <a:pt x="647480" y="2132734"/>
                </a:lnTo>
                <a:lnTo>
                  <a:pt x="0" y="1485255"/>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 name="Google Shape;183;p23"/>
          <p:cNvSpPr/>
          <p:nvPr/>
        </p:nvSpPr>
        <p:spPr>
          <a:xfrm rot="2700000">
            <a:off x="1769787" y="5439893"/>
            <a:ext cx="928467" cy="928467"/>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4" name="Google Shape;184;p23"/>
          <p:cNvSpPr/>
          <p:nvPr/>
        </p:nvSpPr>
        <p:spPr>
          <a:xfrm rot="2700000">
            <a:off x="3401311" y="734311"/>
            <a:ext cx="5389379" cy="5389379"/>
          </a:xfrm>
          <a:custGeom>
            <a:rect b="b" l="l" r="r" t="t"/>
            <a:pathLst>
              <a:path extrusionOk="0" h="5389379" w="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5" name="Google Shape;185;p23"/>
          <p:cNvSpPr/>
          <p:nvPr/>
        </p:nvSpPr>
        <p:spPr>
          <a:xfrm rot="2700000">
            <a:off x="2700283" y="33283"/>
            <a:ext cx="6791435" cy="6791435"/>
          </a:xfrm>
          <a:custGeom>
            <a:rect b="b" l="l" r="r" t="t"/>
            <a:pathLst>
              <a:path extrusionOk="0" h="6791435" w="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3"/>
          <p:cNvSpPr txBox="1"/>
          <p:nvPr>
            <p:ph idx="1" type="body"/>
          </p:nvPr>
        </p:nvSpPr>
        <p:spPr>
          <a:xfrm>
            <a:off x="4201927" y="3529789"/>
            <a:ext cx="3312734" cy="39354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80808"/>
              </a:buClr>
              <a:buSzPts val="2000"/>
              <a:buNone/>
            </a:pPr>
            <a:r>
              <a:rPr lang="hr-HR" sz="2000">
                <a:solidFill>
                  <a:srgbClr val="080808"/>
                </a:solidFill>
                <a:latin typeface="Calibri"/>
                <a:ea typeface="Calibri"/>
                <a:cs typeface="Calibri"/>
                <a:sym typeface="Calibri"/>
              </a:rPr>
              <a:t>Utisci i komentari;</a:t>
            </a:r>
            <a:endParaRPr/>
          </a:p>
        </p:txBody>
      </p:sp>
      <p:sp>
        <p:nvSpPr>
          <p:cNvPr id="187" name="Google Shape;187;p23"/>
          <p:cNvSpPr txBox="1"/>
          <p:nvPr>
            <p:ph type="title"/>
          </p:nvPr>
        </p:nvSpPr>
        <p:spPr>
          <a:xfrm>
            <a:off x="3072589" y="1992495"/>
            <a:ext cx="5782716" cy="21507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80808"/>
              </a:buClr>
              <a:buSzPts val="3600"/>
              <a:buFont typeface="Calibri"/>
              <a:buNone/>
            </a:pPr>
            <a:r>
              <a:rPr lang="hr-HR" sz="3600">
                <a:solidFill>
                  <a:srgbClr val="080808"/>
                </a:solidFill>
                <a:latin typeface="Calibri"/>
                <a:ea typeface="Calibri"/>
                <a:cs typeface="Calibri"/>
                <a:sym typeface="Calibri"/>
              </a:rPr>
              <a:t>Sastanak nakon svih odrađenih opažanja</a:t>
            </a:r>
            <a:endParaRPr/>
          </a:p>
        </p:txBody>
      </p:sp>
      <p:sp>
        <p:nvSpPr>
          <p:cNvPr id="188" name="Google Shape;188;p23"/>
          <p:cNvSpPr/>
          <p:nvPr/>
        </p:nvSpPr>
        <p:spPr>
          <a:xfrm rot="2700000">
            <a:off x="9629823" y="5457591"/>
            <a:ext cx="2231794" cy="2568811"/>
          </a:xfrm>
          <a:custGeom>
            <a:rect b="b" l="l" r="r" t="t"/>
            <a:pathLst>
              <a:path extrusionOk="0" h="3384061" w="2940086">
                <a:moveTo>
                  <a:pt x="0" y="0"/>
                </a:moveTo>
                <a:lnTo>
                  <a:pt x="2496112" y="0"/>
                </a:lnTo>
                <a:lnTo>
                  <a:pt x="2940086" y="443975"/>
                </a:lnTo>
                <a:lnTo>
                  <a:pt x="0" y="3384061"/>
                </a:lnTo>
                <a:close/>
              </a:path>
            </a:pathLst>
          </a:cu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3"/>
          <p:cNvSpPr/>
          <p:nvPr/>
        </p:nvSpPr>
        <p:spPr>
          <a:xfrm rot="2700000">
            <a:off x="9720059" y="5243545"/>
            <a:ext cx="959985" cy="959985"/>
          </a:xfrm>
          <a:prstGeom prst="rect">
            <a:avLst/>
          </a:pr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3"/>
          <p:cNvSpPr txBox="1"/>
          <p:nvPr/>
        </p:nvSpPr>
        <p:spPr>
          <a:xfrm>
            <a:off x="112586" y="294729"/>
            <a:ext cx="167684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rgbClr val="00B050"/>
                </a:solidFill>
                <a:latin typeface="Calibri"/>
                <a:ea typeface="Calibri"/>
                <a:cs typeface="Calibri"/>
                <a:sym typeface="Calibri"/>
              </a:rPr>
              <a:t>23.12.2021.</a:t>
            </a:r>
            <a:endParaRPr sz="1800">
              <a:solidFill>
                <a:srgbClr val="00B050"/>
              </a:solidFill>
              <a:latin typeface="Calibri"/>
              <a:ea typeface="Calibri"/>
              <a:cs typeface="Calibri"/>
              <a:sym typeface="Calibri"/>
            </a:endParaRPr>
          </a:p>
        </p:txBody>
      </p:sp>
      <p:sp>
        <p:nvSpPr>
          <p:cNvPr id="191" name="Google Shape;191;p23"/>
          <p:cNvSpPr txBox="1"/>
          <p:nvPr/>
        </p:nvSpPr>
        <p:spPr>
          <a:xfrm>
            <a:off x="5963947" y="113305"/>
            <a:ext cx="6029378"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chemeClr val="dk1"/>
                </a:solidFill>
                <a:latin typeface="Teko"/>
                <a:ea typeface="Teko"/>
                <a:cs typeface="Teko"/>
                <a:sym typeface="Teko"/>
              </a:rPr>
              <a:t>Iz perspektive promatrača iskustvo je sigurno korisno, možda još da je bio i neki sat iz mojeg područja, dakle matematičara, ali vjerujem da tu još ima prostora. </a:t>
            </a:r>
            <a:endParaRPr/>
          </a:p>
          <a:p>
            <a:pPr indent="0" lvl="0" marL="0" marR="0" rtl="0" algn="l">
              <a:spcBef>
                <a:spcPts val="0"/>
              </a:spcBef>
              <a:spcAft>
                <a:spcPts val="0"/>
              </a:spcAft>
              <a:buNone/>
            </a:pPr>
            <a:r>
              <a:rPr lang="hr-HR" sz="1800">
                <a:solidFill>
                  <a:schemeClr val="dk1"/>
                </a:solidFill>
                <a:latin typeface="Teko"/>
                <a:ea typeface="Teko"/>
                <a:cs typeface="Teko"/>
                <a:sym typeface="Teko"/>
              </a:rPr>
              <a:t>Kao opažani osjećala sam se dobro, u određenom smislu mi je to čak i odgovaralo jer sam malo bolje promislila o satu unaprijed, a na nastavi sam više pažnje posvetila kontroli tijeka sata što možda nije prisutno toliko na većini ostalih sati.</a:t>
            </a:r>
            <a:endParaRPr sz="1800">
              <a:solidFill>
                <a:schemeClr val="dk1"/>
              </a:solidFill>
              <a:latin typeface="Teko"/>
              <a:ea typeface="Teko"/>
              <a:cs typeface="Teko"/>
              <a:sym typeface="Teko"/>
            </a:endParaRPr>
          </a:p>
          <a:p>
            <a:pPr indent="0" lvl="0" marL="0" marR="0" rtl="0" algn="l">
              <a:spcBef>
                <a:spcPts val="0"/>
              </a:spcBef>
              <a:spcAft>
                <a:spcPts val="0"/>
              </a:spcAft>
              <a:buNone/>
            </a:pPr>
            <a:r>
              <a:rPr lang="hr-HR" sz="1800">
                <a:solidFill>
                  <a:schemeClr val="dk1"/>
                </a:solidFill>
                <a:latin typeface="Teko"/>
                <a:ea typeface="Teko"/>
                <a:cs typeface="Teko"/>
                <a:sym typeface="Teko"/>
              </a:rPr>
              <a:t>prof matematike</a:t>
            </a:r>
            <a:endParaRPr sz="1800">
              <a:solidFill>
                <a:schemeClr val="dk1"/>
              </a:solidFill>
              <a:latin typeface="Teko"/>
              <a:ea typeface="Teko"/>
              <a:cs typeface="Teko"/>
              <a:sym typeface="Teko"/>
            </a:endParaRPr>
          </a:p>
        </p:txBody>
      </p:sp>
      <p:sp>
        <p:nvSpPr>
          <p:cNvPr id="192" name="Google Shape;192;p23"/>
          <p:cNvSpPr txBox="1"/>
          <p:nvPr/>
        </p:nvSpPr>
        <p:spPr>
          <a:xfrm>
            <a:off x="160195" y="4094364"/>
            <a:ext cx="7253056"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Zadovoljna sam što sudjelujem u ovoj vrsti kolegijalne podrške. Mislim da</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je rad bio plodonosan te se sada osjećam snažnije i sigurnije u</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vođenju svoje nastave u učionici.</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Praćenjem nastave kolegica zaključila sam da su aktivnosti bile</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motivirajuće za učenike i poticale kreativnost. Primijenjene su</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suvremene nastavne metode i postupci, potiče se suradničko učenje i</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razvoj poduzetničkog duha.</a:t>
            </a:r>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Cijenim timski rad i nove spoznaje koje smo podijelili međusobno.</a:t>
            </a:r>
            <a:endParaRPr sz="1800">
              <a:solidFill>
                <a:schemeClr val="dk1"/>
              </a:solidFill>
              <a:latin typeface="Libre Baskerville"/>
              <a:ea typeface="Libre Baskerville"/>
              <a:cs typeface="Libre Baskerville"/>
              <a:sym typeface="Libre Baskerville"/>
            </a:endParaRPr>
          </a:p>
          <a:p>
            <a:pPr indent="0" lvl="0" marL="0" marR="0" rtl="0" algn="l">
              <a:spcBef>
                <a:spcPts val="0"/>
              </a:spcBef>
              <a:spcAft>
                <a:spcPts val="0"/>
              </a:spcAft>
              <a:buNone/>
            </a:pPr>
            <a:r>
              <a:rPr lang="hr-HR" sz="1800">
                <a:solidFill>
                  <a:schemeClr val="dk1"/>
                </a:solidFill>
                <a:latin typeface="Libre Baskerville"/>
                <a:ea typeface="Libre Baskerville"/>
                <a:cs typeface="Libre Baskerville"/>
                <a:sym typeface="Libre Baskerville"/>
              </a:rPr>
              <a:t>Prof. ekonomske skupine predmeta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23"/>
          <p:cNvSpPr txBox="1"/>
          <p:nvPr/>
        </p:nvSpPr>
        <p:spPr>
          <a:xfrm>
            <a:off x="7333646" y="3698637"/>
            <a:ext cx="472102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hr-HR" sz="1800">
                <a:solidFill>
                  <a:schemeClr val="dk1"/>
                </a:solidFill>
                <a:latin typeface="Amiri"/>
                <a:ea typeface="Amiri"/>
                <a:cs typeface="Amiri"/>
                <a:sym typeface="Amiri"/>
              </a:rPr>
              <a:t>Cijelo ovo iskustvo bilo mi je izuzetno pozitivno. Bilo je lijepo vratiti se opet u đačke klupe a opet bez onih stresova koje oni proživljavaju. Zanimljivo je gledati sat iz njihove perspektive. Kolegice su primijenile mnogo zanimljivih metoda koje do sada nisam koristila a koje ću svakako uvesti u svoju nastavu. (istovremeno korištenje projektora i ploče zbog dinamičnosti, davanje diploma pobjednicima natjecanja u parovima i druge)</a:t>
            </a:r>
            <a:endParaRPr/>
          </a:p>
          <a:p>
            <a:pPr indent="0" lvl="0" marL="0" marR="0" rtl="0" algn="l">
              <a:spcBef>
                <a:spcPts val="0"/>
              </a:spcBef>
              <a:spcAft>
                <a:spcPts val="0"/>
              </a:spcAft>
              <a:buNone/>
            </a:pPr>
            <a:r>
              <a:rPr i="1" lang="hr-HR" sz="1800">
                <a:solidFill>
                  <a:schemeClr val="dk1"/>
                </a:solidFill>
                <a:latin typeface="Amiri"/>
                <a:ea typeface="Amiri"/>
                <a:cs typeface="Amiri"/>
                <a:sym typeface="Amiri"/>
              </a:rPr>
              <a:t>Prof. engleskog jezika</a:t>
            </a:r>
            <a:endParaRPr i="1" sz="1800">
              <a:solidFill>
                <a:schemeClr val="dk1"/>
              </a:solidFill>
              <a:latin typeface="Amiri"/>
              <a:ea typeface="Amiri"/>
              <a:cs typeface="Amiri"/>
              <a:sym typeface="Amiri"/>
            </a:endParaRPr>
          </a:p>
        </p:txBody>
      </p:sp>
      <p:sp>
        <p:nvSpPr>
          <p:cNvPr id="194" name="Google Shape;194;p23"/>
          <p:cNvSpPr txBox="1"/>
          <p:nvPr/>
        </p:nvSpPr>
        <p:spPr>
          <a:xfrm>
            <a:off x="411710" y="716030"/>
            <a:ext cx="5353562"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hr-HR" sz="1800">
                <a:solidFill>
                  <a:schemeClr val="dk1"/>
                </a:solidFill>
                <a:latin typeface="Calibri"/>
                <a:ea typeface="Calibri"/>
                <a:cs typeface="Calibri"/>
                <a:sym typeface="Calibri"/>
              </a:rPr>
              <a:t>Opažanje je bilo poticajno zbog prilike za refleksiju vlastitog rada. Različitim metodama rada moguće je unaprijediti vlastitu praksu. Zanimljivo mi je bilo što je korišteno više metoda rada što je satu dalo dinamiku. </a:t>
            </a:r>
            <a:endParaRPr/>
          </a:p>
          <a:p>
            <a:pPr indent="0" lvl="0" marL="0" marR="0" rtl="0" algn="l">
              <a:spcBef>
                <a:spcPts val="0"/>
              </a:spcBef>
              <a:spcAft>
                <a:spcPts val="0"/>
              </a:spcAft>
              <a:buNone/>
            </a:pPr>
            <a:r>
              <a:rPr i="1" lang="hr-HR" sz="1800">
                <a:solidFill>
                  <a:schemeClr val="dk1"/>
                </a:solidFill>
                <a:latin typeface="Calibri"/>
                <a:ea typeface="Calibri"/>
                <a:cs typeface="Calibri"/>
                <a:sym typeface="Calibri"/>
              </a:rPr>
              <a:t>Prof. ekonomske skupine predmeta</a:t>
            </a:r>
            <a:endParaRPr i="1" sz="1800">
              <a:solidFill>
                <a:schemeClr val="dk1"/>
              </a:solidFill>
              <a:latin typeface="Calibri"/>
              <a:ea typeface="Calibri"/>
              <a:cs typeface="Calibri"/>
              <a:sym typeface="Calibri"/>
            </a:endParaRPr>
          </a:p>
        </p:txBody>
      </p:sp>
      <p:sp>
        <p:nvSpPr>
          <p:cNvPr id="195" name="Google Shape;195;p23"/>
          <p:cNvSpPr txBox="1"/>
          <p:nvPr/>
        </p:nvSpPr>
        <p:spPr>
          <a:xfrm>
            <a:off x="224952" y="2760112"/>
            <a:ext cx="367148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hr-HR" sz="1800">
                <a:solidFill>
                  <a:schemeClr val="dk1"/>
                </a:solidFill>
                <a:latin typeface="Calibri"/>
                <a:ea typeface="Calibri"/>
                <a:cs typeface="Calibri"/>
                <a:sym typeface="Calibri"/>
              </a:rPr>
              <a:t>Bilo je ugodno i zanimljivo.</a:t>
            </a:r>
            <a:endParaRPr/>
          </a:p>
          <a:p>
            <a:pPr indent="0" lvl="0" marL="0" marR="0" rtl="0" algn="l">
              <a:spcBef>
                <a:spcPts val="0"/>
              </a:spcBef>
              <a:spcAft>
                <a:spcPts val="0"/>
              </a:spcAft>
              <a:buNone/>
            </a:pPr>
            <a:r>
              <a:rPr lang="hr-HR" sz="1800">
                <a:solidFill>
                  <a:schemeClr val="dk1"/>
                </a:solidFill>
                <a:latin typeface="Calibri"/>
                <a:ea typeface="Calibri"/>
                <a:cs typeface="Calibri"/>
                <a:sym typeface="Calibri"/>
              </a:rPr>
              <a:t>Prof. ekonomske skupine predmeta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24"/>
          <p:cNvSpPr/>
          <p:nvPr/>
        </p:nvSpPr>
        <p:spPr>
          <a:xfrm>
            <a:off x="-1" y="0"/>
            <a:ext cx="1219169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4"/>
          <p:cNvSpPr/>
          <p:nvPr/>
        </p:nvSpPr>
        <p:spPr>
          <a:xfrm>
            <a:off x="153" y="0"/>
            <a:ext cx="12191696" cy="6858000"/>
          </a:xfrm>
          <a:prstGeom prst="rect">
            <a:avLst/>
          </a:prstGeom>
          <a:gradFill>
            <a:gsLst>
              <a:gs pos="0">
                <a:srgbClr val="F5F7FC"/>
              </a:gs>
              <a:gs pos="74000">
                <a:srgbClr val="A9BEE4"/>
              </a:gs>
              <a:gs pos="83000">
                <a:srgbClr val="A9BEE4"/>
              </a:gs>
              <a:gs pos="100000">
                <a:srgbClr val="C5D3ED"/>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4"/>
          <p:cNvSpPr/>
          <p:nvPr/>
        </p:nvSpPr>
        <p:spPr>
          <a:xfrm>
            <a:off x="0" y="891540"/>
            <a:ext cx="722376" cy="5071110"/>
          </a:xfrm>
          <a:prstGeom prst="rect">
            <a:avLst/>
          </a:prstGeom>
          <a:solidFill>
            <a:srgbClr val="4C52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24"/>
          <p:cNvSpPr/>
          <p:nvPr/>
        </p:nvSpPr>
        <p:spPr>
          <a:xfrm>
            <a:off x="1202435" y="891540"/>
            <a:ext cx="10989565" cy="507111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4"/>
          <p:cNvSpPr txBox="1"/>
          <p:nvPr>
            <p:ph type="title"/>
          </p:nvPr>
        </p:nvSpPr>
        <p:spPr>
          <a:xfrm>
            <a:off x="1523984" y="1054121"/>
            <a:ext cx="9465131" cy="118411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r-HR"/>
              <a:t>Prostor za poboljšanje;</a:t>
            </a:r>
            <a:endParaRPr/>
          </a:p>
        </p:txBody>
      </p:sp>
      <p:sp>
        <p:nvSpPr>
          <p:cNvPr id="205" name="Google Shape;205;p24"/>
          <p:cNvSpPr txBox="1"/>
          <p:nvPr>
            <p:ph idx="1" type="body"/>
          </p:nvPr>
        </p:nvSpPr>
        <p:spPr>
          <a:xfrm>
            <a:off x="1524000" y="2399099"/>
            <a:ext cx="9465564" cy="340096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hr-HR" sz="2400"/>
              <a:t>U drugom polugodištu primjenjivati tablicu koju je prof. Turk poslao</a:t>
            </a:r>
            <a:endParaRPr/>
          </a:p>
          <a:p>
            <a:pPr indent="-228600" lvl="0" marL="228600" rtl="0" algn="l">
              <a:lnSpc>
                <a:spcPct val="90000"/>
              </a:lnSpc>
              <a:spcBef>
                <a:spcPts val="1000"/>
              </a:spcBef>
              <a:spcAft>
                <a:spcPts val="0"/>
              </a:spcAft>
              <a:buClr>
                <a:schemeClr val="dk1"/>
              </a:buClr>
              <a:buSzPts val="2400"/>
              <a:buChar char="•"/>
            </a:pPr>
            <a:r>
              <a:rPr b="1" lang="hr-HR" sz="2400"/>
              <a:t>Održavati</a:t>
            </a:r>
            <a:r>
              <a:rPr lang="hr-HR" sz="2400"/>
              <a:t> dogovore prije i poslije!</a:t>
            </a:r>
            <a:endParaRPr/>
          </a:p>
          <a:p>
            <a:pPr indent="-228600" lvl="0" marL="228600" rtl="0" algn="l">
              <a:lnSpc>
                <a:spcPct val="90000"/>
              </a:lnSpc>
              <a:spcBef>
                <a:spcPts val="1000"/>
              </a:spcBef>
              <a:spcAft>
                <a:spcPts val="0"/>
              </a:spcAft>
              <a:buClr>
                <a:schemeClr val="dk1"/>
              </a:buClr>
              <a:buSzPts val="2400"/>
              <a:buChar char="•"/>
            </a:pPr>
            <a:r>
              <a:rPr lang="hr-HR" sz="2400"/>
              <a:t>Naglasiti opažačima da ispunjavaju formular </a:t>
            </a:r>
            <a:r>
              <a:rPr b="1" lang="hr-HR" sz="2400"/>
              <a:t>za vrijeme opažanja</a:t>
            </a:r>
            <a:r>
              <a:rPr lang="hr-HR" sz="2400"/>
              <a:t>!</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14"/>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5" name="Google Shape;95;p14"/>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6" name="Google Shape;96;p14"/>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14"/>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8" name="Google Shape;98;p14"/>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Text&#10;&#10;Description automatically generated" id="99" name="Google Shape;99;p14"/>
          <p:cNvPicPr preferRelativeResize="0"/>
          <p:nvPr/>
        </p:nvPicPr>
        <p:blipFill rotWithShape="1">
          <a:blip r:embed="rId3">
            <a:alphaModFix/>
          </a:blip>
          <a:srcRect b="8194" l="-146" r="0" t="20000"/>
          <a:stretch/>
        </p:blipFill>
        <p:spPr>
          <a:xfrm>
            <a:off x="3318250" y="643467"/>
            <a:ext cx="5555500" cy="5571065"/>
          </a:xfrm>
          <a:prstGeom prst="rect">
            <a:avLst/>
          </a:prstGeom>
          <a:noFill/>
          <a:ln>
            <a:noFill/>
          </a:ln>
        </p:spPr>
      </p:pic>
      <p:sp>
        <p:nvSpPr>
          <p:cNvPr id="100" name="Google Shape;100;p14"/>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6" name="Google Shape;106;p15"/>
          <p:cNvSpPr txBox="1"/>
          <p:nvPr>
            <p:ph type="title"/>
          </p:nvPr>
        </p:nvSpPr>
        <p:spPr>
          <a:xfrm>
            <a:off x="643467" y="321734"/>
            <a:ext cx="10905066" cy="1135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hr-HR" sz="3600"/>
              <a:t>PRIPREMA I DOGOVOR</a:t>
            </a:r>
            <a:endParaRPr sz="3600"/>
          </a:p>
        </p:txBody>
      </p:sp>
      <p:sp>
        <p:nvSpPr>
          <p:cNvPr id="107" name="Google Shape;107;p15"/>
          <p:cNvSpPr txBox="1"/>
          <p:nvPr>
            <p:ph idx="1" type="body"/>
          </p:nvPr>
        </p:nvSpPr>
        <p:spPr>
          <a:xfrm>
            <a:off x="643467" y="1782981"/>
            <a:ext cx="10905066" cy="43939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B050"/>
              </a:buClr>
              <a:buSzPts val="2000"/>
              <a:buChar char="•"/>
            </a:pPr>
            <a:r>
              <a:rPr lang="hr-HR" sz="2000">
                <a:solidFill>
                  <a:srgbClr val="00B050"/>
                </a:solidFill>
              </a:rPr>
              <a:t>3.11.2021. </a:t>
            </a:r>
            <a:r>
              <a:rPr lang="hr-HR" sz="2000"/>
              <a:t>Nastavničko vijeće izvješteno je o webinaru, ciljevima i načinu provođenja Suradničkog opažanja u našoj školi</a:t>
            </a:r>
            <a:endParaRPr/>
          </a:p>
          <a:p>
            <a:pPr indent="-228600" lvl="0" marL="228600" rtl="0" algn="l">
              <a:lnSpc>
                <a:spcPct val="90000"/>
              </a:lnSpc>
              <a:spcBef>
                <a:spcPts val="1000"/>
              </a:spcBef>
              <a:spcAft>
                <a:spcPts val="0"/>
              </a:spcAft>
              <a:buClr>
                <a:schemeClr val="dk1"/>
              </a:buClr>
              <a:buSzPts val="2000"/>
              <a:buChar char="•"/>
            </a:pPr>
            <a:r>
              <a:rPr lang="hr-HR" sz="2000"/>
              <a:t>Javile su se odmah tri kolegice koje predaju ekonomsku skupinu predmeta i profesorica matematike. Kao razlog su navele da to žele što prije riješiti te se nadaju potvrdi o sudjelovanju koja će im poslužiti kao dodatna dokumentacija za napredovanje. </a:t>
            </a:r>
            <a:endParaRPr/>
          </a:p>
          <a:p>
            <a:pPr indent="-228600" lvl="0" marL="228600" rtl="0" algn="l">
              <a:lnSpc>
                <a:spcPct val="90000"/>
              </a:lnSpc>
              <a:spcBef>
                <a:spcPts val="1000"/>
              </a:spcBef>
              <a:spcAft>
                <a:spcPts val="0"/>
              </a:spcAft>
              <a:buClr>
                <a:schemeClr val="dk1"/>
              </a:buClr>
              <a:buSzPts val="2000"/>
              <a:buChar char="•"/>
            </a:pPr>
            <a:r>
              <a:rPr lang="hr-HR" sz="2000"/>
              <a:t>Kasnije su se javile još jedna kolegica nastavnica poduzetništva te nekoliko nastavnica stranih jezika. Njihov je razlog bio istraživačke naravi tj. smatraju da bismo mogli nešto jedni od drugih naučiti. </a:t>
            </a:r>
            <a:endParaRPr/>
          </a:p>
          <a:p>
            <a:pPr indent="-228600" lvl="0" marL="228600" rtl="0" algn="l">
              <a:lnSpc>
                <a:spcPct val="90000"/>
              </a:lnSpc>
              <a:spcBef>
                <a:spcPts val="1000"/>
              </a:spcBef>
              <a:spcAft>
                <a:spcPts val="0"/>
              </a:spcAft>
              <a:buClr>
                <a:schemeClr val="dk1"/>
              </a:buClr>
              <a:buSzPts val="2000"/>
              <a:buChar char="•"/>
            </a:pPr>
            <a:r>
              <a:rPr lang="hr-HR" sz="2000"/>
              <a:t>Inicijalni zaključak je da će uvijek biti nastavnika koji će promptno odrađivati stvari jer se moraju dok neki u tome već u startu vide i neku korist za opažanog, opažača ali i za učenike i školu.</a:t>
            </a:r>
            <a:endParaRPr/>
          </a:p>
          <a:p>
            <a:pPr indent="-228600" lvl="0" marL="228600" rtl="0" algn="l">
              <a:lnSpc>
                <a:spcPct val="90000"/>
              </a:lnSpc>
              <a:spcBef>
                <a:spcPts val="1000"/>
              </a:spcBef>
              <a:spcAft>
                <a:spcPts val="0"/>
              </a:spcAft>
              <a:buClr>
                <a:schemeClr val="dk1"/>
              </a:buClr>
              <a:buSzPts val="2000"/>
              <a:buChar char="•"/>
            </a:pPr>
            <a:r>
              <a:rPr lang="hr-HR" sz="2000"/>
              <a:t>Nastavnicima je obećan mail s detaljnim podacima i uputstvima cijelog procesa suradničkog opažanja u prvom polugodištu.</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108" name="Google Shape;108;p15"/>
          <p:cNvSpPr/>
          <p:nvPr/>
        </p:nvSpPr>
        <p:spPr>
          <a:xfrm rot="2700000">
            <a:off x="11052629" y="2120024"/>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9" name="Google Shape;109;p15"/>
          <p:cNvSpPr/>
          <p:nvPr/>
        </p:nvSpPr>
        <p:spPr>
          <a:xfrm rot="-5400000">
            <a:off x="10289068" y="1343027"/>
            <a:ext cx="2532832" cy="1273032"/>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0" name="Google Shape;110;p15"/>
          <p:cNvSpPr/>
          <p:nvPr/>
        </p:nvSpPr>
        <p:spPr>
          <a:xfrm rot="5400000">
            <a:off x="-501760" y="5103257"/>
            <a:ext cx="2017580" cy="1014060"/>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1" name="Google Shape;111;p15"/>
          <p:cNvSpPr/>
          <p:nvPr/>
        </p:nvSpPr>
        <p:spPr>
          <a:xfrm rot="2700000">
            <a:off x="427916" y="572870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16"/>
          <p:cNvSpPr/>
          <p:nvPr/>
        </p:nvSpPr>
        <p:spPr>
          <a:xfrm rot="-5400000">
            <a:off x="902300" y="1306075"/>
            <a:ext cx="3333600" cy="4020300"/>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16"/>
          <p:cNvSpPr txBox="1"/>
          <p:nvPr>
            <p:ph type="title"/>
          </p:nvPr>
        </p:nvSpPr>
        <p:spPr>
          <a:xfrm>
            <a:off x="1028700" y="1967275"/>
            <a:ext cx="2937600" cy="2547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100"/>
              <a:buFont typeface="Calibri"/>
              <a:buNone/>
            </a:pPr>
            <a:r>
              <a:rPr lang="hr-HR" sz="3100">
                <a:solidFill>
                  <a:srgbClr val="FFFFFF"/>
                </a:solidFill>
                <a:latin typeface="Calibri"/>
                <a:ea typeface="Calibri"/>
                <a:cs typeface="Calibri"/>
                <a:sym typeface="Calibri"/>
              </a:rPr>
              <a:t>OBAVIJEST UKLJUČENIM NASTAVNICIMA</a:t>
            </a:r>
            <a:endParaRPr/>
          </a:p>
        </p:txBody>
      </p:sp>
      <p:pic>
        <p:nvPicPr>
          <p:cNvPr id="118" name="Google Shape;118;p16"/>
          <p:cNvPicPr preferRelativeResize="0"/>
          <p:nvPr>
            <p:ph idx="1" type="body"/>
          </p:nvPr>
        </p:nvPicPr>
        <p:blipFill rotWithShape="1">
          <a:blip r:embed="rId3">
            <a:alphaModFix/>
          </a:blip>
          <a:srcRect b="0" l="0" r="0" t="0"/>
          <a:stretch/>
        </p:blipFill>
        <p:spPr>
          <a:xfrm>
            <a:off x="4777316" y="928785"/>
            <a:ext cx="6780700" cy="5134663"/>
          </a:xfrm>
          <a:prstGeom prst="rect">
            <a:avLst/>
          </a:prstGeom>
          <a:noFill/>
          <a:ln>
            <a:noFill/>
          </a:ln>
        </p:spPr>
      </p:pic>
      <p:sp>
        <p:nvSpPr>
          <p:cNvPr id="119" name="Google Shape;119;p16"/>
          <p:cNvSpPr txBox="1"/>
          <p:nvPr/>
        </p:nvSpPr>
        <p:spPr>
          <a:xfrm>
            <a:off x="248020" y="216578"/>
            <a:ext cx="20951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hr-HR" sz="1800" u="none" cap="none" strike="noStrike">
                <a:solidFill>
                  <a:srgbClr val="00B050"/>
                </a:solidFill>
                <a:latin typeface="Calibri"/>
                <a:ea typeface="Calibri"/>
                <a:cs typeface="Calibri"/>
                <a:sym typeface="Calibri"/>
              </a:rPr>
              <a:t>Mail 8.11.2021.</a:t>
            </a:r>
            <a:endParaRPr sz="1800">
              <a:solidFill>
                <a:srgbClr val="00B05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17"/>
          <p:cNvSpPr/>
          <p:nvPr/>
        </p:nvSpPr>
        <p:spPr>
          <a:xfrm rot="-5400000">
            <a:off x="800100" y="1491343"/>
            <a:ext cx="3333749" cy="3499103"/>
          </a:xfrm>
          <a:prstGeom prst="downArrow">
            <a:avLst>
              <a:gd fmla="val 100000" name="adj1"/>
              <a:gd fmla="val 15788" name="adj2"/>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17"/>
          <p:cNvSpPr txBox="1"/>
          <p:nvPr>
            <p:ph type="title"/>
          </p:nvPr>
        </p:nvSpPr>
        <p:spPr>
          <a:xfrm>
            <a:off x="1028700" y="1967266"/>
            <a:ext cx="2628900" cy="25472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600"/>
              <a:buFont typeface="Calibri"/>
              <a:buNone/>
            </a:pPr>
            <a:r>
              <a:rPr lang="hr-HR" sz="3600">
                <a:solidFill>
                  <a:srgbClr val="FFFFFF"/>
                </a:solidFill>
                <a:latin typeface="Calibri"/>
                <a:ea typeface="Calibri"/>
                <a:cs typeface="Calibri"/>
                <a:sym typeface="Calibri"/>
              </a:rPr>
              <a:t>Tijek aktivnosti i osnovne informacije </a:t>
            </a:r>
            <a:endParaRPr/>
          </a:p>
        </p:txBody>
      </p:sp>
      <p:pic>
        <p:nvPicPr>
          <p:cNvPr id="126" name="Google Shape;126;p17"/>
          <p:cNvPicPr preferRelativeResize="0"/>
          <p:nvPr>
            <p:ph idx="1" type="body"/>
          </p:nvPr>
        </p:nvPicPr>
        <p:blipFill rotWithShape="1">
          <a:blip r:embed="rId3">
            <a:alphaModFix/>
          </a:blip>
          <a:srcRect b="0" l="0" r="0" t="0"/>
          <a:stretch/>
        </p:blipFill>
        <p:spPr>
          <a:xfrm>
            <a:off x="6191914" y="643466"/>
            <a:ext cx="3951503" cy="5568739"/>
          </a:xfrm>
          <a:prstGeom prst="rect">
            <a:avLst/>
          </a:prstGeom>
          <a:noFill/>
          <a:ln>
            <a:noFill/>
          </a:ln>
        </p:spPr>
      </p:pic>
      <p:sp>
        <p:nvSpPr>
          <p:cNvPr id="127" name="Google Shape;127;p17"/>
          <p:cNvSpPr txBox="1"/>
          <p:nvPr/>
        </p:nvSpPr>
        <p:spPr>
          <a:xfrm>
            <a:off x="248020" y="274134"/>
            <a:ext cx="20951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rgbClr val="00B050"/>
                </a:solidFill>
                <a:latin typeface="Calibri"/>
                <a:ea typeface="Calibri"/>
                <a:cs typeface="Calibri"/>
                <a:sym typeface="Calibri"/>
              </a:rPr>
              <a:t>Mail 8.11.2021.</a:t>
            </a:r>
            <a:endParaRPr sz="1800">
              <a:solidFill>
                <a:srgbClr val="00B05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8"/>
          <p:cNvSpPr/>
          <p:nvPr/>
        </p:nvSpPr>
        <p:spPr>
          <a:xfrm>
            <a:off x="0" y="0"/>
            <a:ext cx="5653438" cy="6858000"/>
          </a:xfrm>
          <a:custGeom>
            <a:rect b="b" l="l" r="r" t="t"/>
            <a:pathLst>
              <a:path extrusionOk="0" h="6858000" w="6096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18"/>
          <p:cNvSpPr txBox="1"/>
          <p:nvPr>
            <p:ph type="title"/>
          </p:nvPr>
        </p:nvSpPr>
        <p:spPr>
          <a:xfrm>
            <a:off x="838200" y="609600"/>
            <a:ext cx="3739341" cy="13308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lang="hr-HR" sz="2800">
                <a:solidFill>
                  <a:schemeClr val="dk1"/>
                </a:solidFill>
                <a:latin typeface="Calibri"/>
                <a:ea typeface="Calibri"/>
                <a:cs typeface="Calibri"/>
                <a:sym typeface="Calibri"/>
              </a:rPr>
              <a:t>TABLICA</a:t>
            </a:r>
            <a:br>
              <a:rPr lang="hr-HR" sz="2800">
                <a:solidFill>
                  <a:schemeClr val="dk1"/>
                </a:solidFill>
                <a:latin typeface="Calibri"/>
                <a:ea typeface="Calibri"/>
                <a:cs typeface="Calibri"/>
                <a:sym typeface="Calibri"/>
              </a:rPr>
            </a:br>
            <a:r>
              <a:rPr lang="hr-HR" sz="2800">
                <a:solidFill>
                  <a:schemeClr val="dk1"/>
                </a:solidFill>
                <a:latin typeface="Calibri"/>
                <a:ea typeface="Calibri"/>
                <a:cs typeface="Calibri"/>
                <a:sym typeface="Calibri"/>
              </a:rPr>
              <a:t> za opažače / opažane</a:t>
            </a:r>
            <a:br>
              <a:rPr lang="hr-HR" sz="2800">
                <a:solidFill>
                  <a:schemeClr val="dk1"/>
                </a:solidFill>
                <a:latin typeface="Calibri"/>
                <a:ea typeface="Calibri"/>
                <a:cs typeface="Calibri"/>
                <a:sym typeface="Calibri"/>
              </a:rPr>
            </a:br>
            <a:r>
              <a:rPr lang="hr-HR" sz="2800">
                <a:solidFill>
                  <a:schemeClr val="dk1"/>
                </a:solidFill>
                <a:latin typeface="Calibri"/>
                <a:ea typeface="Calibri"/>
                <a:cs typeface="Calibri"/>
                <a:sym typeface="Calibri"/>
              </a:rPr>
              <a:t>l.dio</a:t>
            </a:r>
            <a:endParaRPr/>
          </a:p>
        </p:txBody>
      </p:sp>
      <p:pic>
        <p:nvPicPr>
          <p:cNvPr id="135" name="Google Shape;135;p18"/>
          <p:cNvPicPr preferRelativeResize="0"/>
          <p:nvPr>
            <p:ph idx="1" type="body"/>
          </p:nvPr>
        </p:nvPicPr>
        <p:blipFill rotWithShape="1">
          <a:blip r:embed="rId3">
            <a:alphaModFix/>
          </a:blip>
          <a:srcRect b="0" l="0" r="0" t="0"/>
          <a:stretch/>
        </p:blipFill>
        <p:spPr>
          <a:xfrm>
            <a:off x="6096000" y="122575"/>
            <a:ext cx="5524500" cy="6933134"/>
          </a:xfrm>
          <a:prstGeom prst="rect">
            <a:avLst/>
          </a:prstGeom>
          <a:noFill/>
          <a:ln>
            <a:noFill/>
          </a:ln>
        </p:spPr>
      </p:pic>
      <p:sp>
        <p:nvSpPr>
          <p:cNvPr id="136" name="Google Shape;136;p18"/>
          <p:cNvSpPr txBox="1"/>
          <p:nvPr/>
        </p:nvSpPr>
        <p:spPr>
          <a:xfrm>
            <a:off x="130853" y="42559"/>
            <a:ext cx="20951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hr-HR" sz="1800">
                <a:solidFill>
                  <a:srgbClr val="00B050"/>
                </a:solidFill>
                <a:latin typeface="Calibri"/>
                <a:ea typeface="Calibri"/>
                <a:cs typeface="Calibri"/>
                <a:sym typeface="Calibri"/>
              </a:rPr>
              <a:t>Mail 8.11.2021.</a:t>
            </a:r>
            <a:endParaRPr sz="1800">
              <a:solidFill>
                <a:srgbClr val="00B05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2" name="Google Shape;142;p19"/>
          <p:cNvSpPr/>
          <p:nvPr/>
        </p:nvSpPr>
        <p:spPr>
          <a:xfrm>
            <a:off x="0" y="0"/>
            <a:ext cx="5653438" cy="6858000"/>
          </a:xfrm>
          <a:custGeom>
            <a:rect b="b" l="l" r="r" t="t"/>
            <a:pathLst>
              <a:path extrusionOk="0" h="6858000" w="6096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19"/>
          <p:cNvSpPr txBox="1"/>
          <p:nvPr>
            <p:ph type="title"/>
          </p:nvPr>
        </p:nvSpPr>
        <p:spPr>
          <a:xfrm>
            <a:off x="838200" y="609600"/>
            <a:ext cx="3739341" cy="13308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r-HR">
                <a:solidFill>
                  <a:schemeClr val="dk1"/>
                </a:solidFill>
                <a:latin typeface="Calibri"/>
                <a:ea typeface="Calibri"/>
                <a:cs typeface="Calibri"/>
                <a:sym typeface="Calibri"/>
              </a:rPr>
              <a:t>TABLICA </a:t>
            </a:r>
            <a:br>
              <a:rPr lang="hr-HR">
                <a:solidFill>
                  <a:schemeClr val="dk1"/>
                </a:solidFill>
                <a:latin typeface="Calibri"/>
                <a:ea typeface="Calibri"/>
                <a:cs typeface="Calibri"/>
                <a:sym typeface="Calibri"/>
              </a:rPr>
            </a:br>
            <a:r>
              <a:rPr lang="hr-HR">
                <a:solidFill>
                  <a:schemeClr val="dk1"/>
                </a:solidFill>
                <a:latin typeface="Calibri"/>
                <a:ea typeface="Calibri"/>
                <a:cs typeface="Calibri"/>
                <a:sym typeface="Calibri"/>
              </a:rPr>
              <a:t>II.dio</a:t>
            </a:r>
            <a:endParaRPr/>
          </a:p>
        </p:txBody>
      </p:sp>
      <p:pic>
        <p:nvPicPr>
          <p:cNvPr id="144" name="Google Shape;144;p19"/>
          <p:cNvPicPr preferRelativeResize="0"/>
          <p:nvPr/>
        </p:nvPicPr>
        <p:blipFill rotWithShape="1">
          <a:blip r:embed="rId3">
            <a:alphaModFix/>
          </a:blip>
          <a:srcRect b="0" l="0" r="0" t="0"/>
          <a:stretch/>
        </p:blipFill>
        <p:spPr>
          <a:xfrm>
            <a:off x="6096000" y="118317"/>
            <a:ext cx="5400675" cy="6911134"/>
          </a:xfrm>
          <a:prstGeom prst="rect">
            <a:avLst/>
          </a:prstGeom>
          <a:noFill/>
          <a:ln>
            <a:noFill/>
          </a:ln>
        </p:spPr>
      </p:pic>
      <p:pic>
        <p:nvPicPr>
          <p:cNvPr id="145" name="Google Shape;145;p19"/>
          <p:cNvPicPr preferRelativeResize="0"/>
          <p:nvPr/>
        </p:nvPicPr>
        <p:blipFill rotWithShape="1">
          <a:blip r:embed="rId4">
            <a:alphaModFix/>
          </a:blip>
          <a:srcRect b="0" l="0" r="0" t="0"/>
          <a:stretch/>
        </p:blipFill>
        <p:spPr>
          <a:xfrm>
            <a:off x="238412" y="118317"/>
            <a:ext cx="2152075" cy="4999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
        <p:nvSpPr>
          <p:cNvPr id="150" name="Google Shape;150;p2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20"/>
          <p:cNvSpPr txBox="1"/>
          <p:nvPr>
            <p:ph type="title"/>
          </p:nvPr>
        </p:nvSpPr>
        <p:spPr>
          <a:xfrm>
            <a:off x="838201" y="365125"/>
            <a:ext cx="3816095" cy="193807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hr-HR"/>
              <a:t>Provedba opažanja</a:t>
            </a:r>
            <a:endParaRPr/>
          </a:p>
        </p:txBody>
      </p:sp>
      <p:sp>
        <p:nvSpPr>
          <p:cNvPr id="152" name="Google Shape;152;p20"/>
          <p:cNvSpPr txBox="1"/>
          <p:nvPr>
            <p:ph idx="1" type="body"/>
          </p:nvPr>
        </p:nvSpPr>
        <p:spPr>
          <a:xfrm>
            <a:off x="838201" y="2482589"/>
            <a:ext cx="3816096" cy="36943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900"/>
              <a:buChar char="•"/>
            </a:pPr>
            <a:r>
              <a:rPr lang="hr-HR" sz="1900"/>
              <a:t>Otvaranje restorana na satu engleskog jezika</a:t>
            </a:r>
            <a:endParaRPr/>
          </a:p>
          <a:p>
            <a:pPr indent="-228600" lvl="0" marL="228600" rtl="0" algn="l">
              <a:lnSpc>
                <a:spcPct val="90000"/>
              </a:lnSpc>
              <a:spcBef>
                <a:spcPts val="1000"/>
              </a:spcBef>
              <a:spcAft>
                <a:spcPts val="0"/>
              </a:spcAft>
              <a:buClr>
                <a:schemeClr val="dk1"/>
              </a:buClr>
              <a:buSzPts val="1900"/>
              <a:buChar char="•"/>
            </a:pPr>
            <a:r>
              <a:rPr lang="hr-HR" sz="1900"/>
              <a:t>Učenici su istraživali i otvarali imaginarne restorane</a:t>
            </a:r>
            <a:endParaRPr/>
          </a:p>
          <a:p>
            <a:pPr indent="-228600" lvl="0" marL="228600" rtl="0" algn="l">
              <a:lnSpc>
                <a:spcPct val="90000"/>
              </a:lnSpc>
              <a:spcBef>
                <a:spcPts val="1000"/>
              </a:spcBef>
              <a:spcAft>
                <a:spcPts val="0"/>
              </a:spcAft>
              <a:buClr>
                <a:schemeClr val="dk1"/>
              </a:buClr>
              <a:buSzPts val="1900"/>
              <a:buChar char="•"/>
            </a:pPr>
            <a:r>
              <a:rPr lang="hr-HR" sz="1900"/>
              <a:t>Zadatak je bio osmisliti ime, reklamu, meni i dva specijaliteta dana s pratećim desertima</a:t>
            </a:r>
            <a:endParaRPr/>
          </a:p>
          <a:p>
            <a:pPr indent="-228600" lvl="0" marL="228600" rtl="0" algn="l">
              <a:lnSpc>
                <a:spcPct val="90000"/>
              </a:lnSpc>
              <a:spcBef>
                <a:spcPts val="1000"/>
              </a:spcBef>
              <a:spcAft>
                <a:spcPts val="0"/>
              </a:spcAft>
              <a:buClr>
                <a:schemeClr val="dk1"/>
              </a:buClr>
              <a:buSzPts val="1900"/>
              <a:buChar char="•"/>
            </a:pPr>
            <a:r>
              <a:rPr lang="hr-HR" sz="1900"/>
              <a:t>Unutar grupe od 4 učenika dijelili su se na menagera, 2 konobara i kuhara od kojih je svaki trebao znati odglumiti svoj dio</a:t>
            </a:r>
            <a:endParaRPr sz="1900"/>
          </a:p>
        </p:txBody>
      </p:sp>
      <p:pic>
        <p:nvPicPr>
          <p:cNvPr id="153" name="Google Shape;153;p20"/>
          <p:cNvPicPr preferRelativeResize="0"/>
          <p:nvPr/>
        </p:nvPicPr>
        <p:blipFill rotWithShape="1">
          <a:blip r:embed="rId3">
            <a:alphaModFix/>
          </a:blip>
          <a:srcRect b="16205" l="0" r="-1" t="16202"/>
          <a:stretch/>
        </p:blipFill>
        <p:spPr>
          <a:xfrm>
            <a:off x="4904316" y="-4"/>
            <a:ext cx="7287684" cy="3694372"/>
          </a:xfrm>
          <a:custGeom>
            <a:rect b="b" l="l" r="r" t="t"/>
            <a:pathLst>
              <a:path extrusionOk="0" h="3694372" w="7287684">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154" name="Google Shape;154;p20"/>
          <p:cNvPicPr preferRelativeResize="0"/>
          <p:nvPr/>
        </p:nvPicPr>
        <p:blipFill rotWithShape="1">
          <a:blip r:embed="rId4">
            <a:alphaModFix/>
          </a:blip>
          <a:srcRect b="31446" l="0" r="0" t="37890"/>
          <a:stretch/>
        </p:blipFill>
        <p:spPr>
          <a:xfrm>
            <a:off x="4726728" y="3802961"/>
            <a:ext cx="7472381" cy="3055043"/>
          </a:xfrm>
          <a:custGeom>
            <a:rect b="b" l="l" r="r" t="t"/>
            <a:pathLst>
              <a:path extrusionOk="0" h="3055043" w="7472381">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0" name="Google Shape;160;p21"/>
          <p:cNvPicPr preferRelativeResize="0"/>
          <p:nvPr/>
        </p:nvPicPr>
        <p:blipFill rotWithShape="1">
          <a:blip r:embed="rId3">
            <a:alphaModFix/>
          </a:blip>
          <a:srcRect b="0" l="2129" r="0" t="0"/>
          <a:stretch/>
        </p:blipFill>
        <p:spPr>
          <a:xfrm>
            <a:off x="3242695" y="10"/>
            <a:ext cx="8949307" cy="6857990"/>
          </a:xfrm>
          <a:custGeom>
            <a:rect b="b" l="l" r="r" t="t"/>
            <a:pathLst>
              <a:path extrusionOk="0" h="6858000" w="8949307">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ln>
            <a:noFill/>
          </a:ln>
        </p:spPr>
      </p:pic>
      <p:sp>
        <p:nvSpPr>
          <p:cNvPr id="161" name="Google Shape;161;p21"/>
          <p:cNvSpPr/>
          <p:nvPr/>
        </p:nvSpPr>
        <p:spPr>
          <a:xfrm>
            <a:off x="-1" y="0"/>
            <a:ext cx="4455673" cy="6858000"/>
          </a:xfrm>
          <a:custGeom>
            <a:rect b="b" l="l" r="r" t="t"/>
            <a:pathLst>
              <a:path extrusionOk="0" h="6858000" w="4455673">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solidFill>
            <a:schemeClr val="lt1"/>
          </a:solidFill>
          <a:ln cap="flat" cmpd="sng" w="9525">
            <a:solidFill>
              <a:srgbClr val="D5D5D5"/>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2" name="Google Shape;162;p21"/>
          <p:cNvSpPr/>
          <p:nvPr/>
        </p:nvSpPr>
        <p:spPr>
          <a:xfrm>
            <a:off x="0" y="0"/>
            <a:ext cx="4446529" cy="6858000"/>
          </a:xfrm>
          <a:custGeom>
            <a:rect b="b" l="l" r="r" t="t"/>
            <a:pathLst>
              <a:path extrusionOk="0" h="6858000" w="4446529">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3" name="Google Shape;163;p21"/>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4" name="Google Shape;164;p21"/>
          <p:cNvSpPr/>
          <p:nvPr/>
        </p:nvSpPr>
        <p:spPr>
          <a:xfrm>
            <a:off x="428244" y="2443480"/>
            <a:ext cx="333756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65" name="Google Shape;165;p21"/>
          <p:cNvSpPr txBox="1"/>
          <p:nvPr>
            <p:ph idx="1" type="body"/>
          </p:nvPr>
        </p:nvSpPr>
        <p:spPr>
          <a:xfrm>
            <a:off x="371094" y="2718054"/>
            <a:ext cx="3438906" cy="32072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hr-HR" sz="1700"/>
              <a:t>Otvaranje restorana</a:t>
            </a:r>
            <a:endParaRPr/>
          </a:p>
          <a:p>
            <a:pPr indent="-228600" lvl="0" marL="228600" rtl="0" algn="l">
              <a:lnSpc>
                <a:spcPct val="90000"/>
              </a:lnSpc>
              <a:spcBef>
                <a:spcPts val="1000"/>
              </a:spcBef>
              <a:spcAft>
                <a:spcPts val="0"/>
              </a:spcAft>
              <a:buClr>
                <a:schemeClr val="dk1"/>
              </a:buClr>
              <a:buSzPts val="1700"/>
              <a:buChar char="•"/>
            </a:pPr>
            <a:r>
              <a:rPr lang="hr-HR" sz="1700"/>
              <a:t>Suradničko opažanje </a:t>
            </a:r>
            <a:endParaRPr/>
          </a:p>
          <a:p>
            <a:pPr indent="-228600" lvl="0" marL="228600" rtl="0" algn="l">
              <a:lnSpc>
                <a:spcPct val="90000"/>
              </a:lnSpc>
              <a:spcBef>
                <a:spcPts val="1000"/>
              </a:spcBef>
              <a:spcAft>
                <a:spcPts val="0"/>
              </a:spcAft>
              <a:buClr>
                <a:schemeClr val="dk1"/>
              </a:buClr>
              <a:buSzPts val="1700"/>
              <a:buChar char="•"/>
            </a:pPr>
            <a:r>
              <a:rPr lang="hr-HR" sz="1700"/>
              <a:t>Vrednovanje</a:t>
            </a:r>
            <a:endParaRPr/>
          </a:p>
          <a:p>
            <a:pPr indent="-228600" lvl="0" marL="228600" rtl="0" algn="l">
              <a:lnSpc>
                <a:spcPct val="90000"/>
              </a:lnSpc>
              <a:spcBef>
                <a:spcPts val="1000"/>
              </a:spcBef>
              <a:spcAft>
                <a:spcPts val="0"/>
              </a:spcAft>
              <a:buClr>
                <a:schemeClr val="dk1"/>
              </a:buClr>
              <a:buSzPts val="1700"/>
              <a:buChar char="•"/>
            </a:pPr>
            <a:r>
              <a:rPr lang="hr-HR" sz="1700"/>
              <a:t>Samorefleksija</a:t>
            </a:r>
            <a:endParaRPr sz="1700"/>
          </a:p>
          <a:p>
            <a:pPr indent="-228600" lvl="0" marL="228600" rtl="0" algn="l">
              <a:lnSpc>
                <a:spcPct val="90000"/>
              </a:lnSpc>
              <a:spcBef>
                <a:spcPts val="1000"/>
              </a:spcBef>
              <a:spcAft>
                <a:spcPts val="0"/>
              </a:spcAft>
              <a:buClr>
                <a:schemeClr val="dk1"/>
              </a:buClr>
              <a:buSzPts val="1700"/>
              <a:buChar char="•"/>
            </a:pPr>
            <a:r>
              <a:rPr lang="hr-HR" sz="1700"/>
              <a:t>Samovrjednovanje </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