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86" r:id="rId4"/>
    <p:sldId id="265" r:id="rId5"/>
    <p:sldId id="269" r:id="rId6"/>
    <p:sldId id="287" r:id="rId7"/>
    <p:sldId id="288" r:id="rId8"/>
    <p:sldId id="271" r:id="rId9"/>
    <p:sldId id="278" r:id="rId1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Dosadašnje</a:t>
            </a:r>
            <a:r>
              <a:rPr lang="hr-HR" baseline="0" dirty="0" smtClean="0"/>
              <a:t> i</a:t>
            </a:r>
            <a:r>
              <a:rPr lang="en-US" dirty="0" err="1" smtClean="0"/>
              <a:t>skustvo</a:t>
            </a:r>
            <a:endParaRPr lang="en-US" dirty="0"/>
          </a:p>
        </c:rich>
      </c:tx>
      <c:layout>
        <c:manualLayout>
          <c:xMode val="edge"/>
          <c:yMode val="edge"/>
          <c:x val="0.31393263588542736"/>
          <c:y val="1.865086404900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Dosadašnje iskustvo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3E-4EEC-AB1C-E3A0C3E5A4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3E-4EEC-AB1C-E3A0C3E5A4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3E-4EEC-AB1C-E3A0C3E5A42C}"/>
              </c:ext>
            </c:extLst>
          </c:dPt>
          <c:cat>
            <c:strRef>
              <c:f>List1!$A$2:$A$4</c:f>
              <c:strCache>
                <c:ptCount val="3"/>
                <c:pt idx="0">
                  <c:v>hotelsko domaćinstvo</c:v>
                </c:pt>
                <c:pt idx="1">
                  <c:v>posluživanje</c:v>
                </c:pt>
                <c:pt idx="2">
                  <c:v>bez iskustva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8-4ABE-8880-50AA7D4D7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Prije obavljanja prakse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Prije prakse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3"/>
                <c:pt idx="0">
                  <c:v>nedovoljne</c:v>
                </c:pt>
                <c:pt idx="1">
                  <c:v>dobre</c:v>
                </c:pt>
                <c:pt idx="2">
                  <c:v>izvrsne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1-4D8E-8C54-21786FAEF0C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Stupac1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3"/>
                <c:pt idx="0">
                  <c:v>nedovoljne</c:v>
                </c:pt>
                <c:pt idx="1">
                  <c:v>dobre</c:v>
                </c:pt>
                <c:pt idx="2">
                  <c:v>izvrsne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8C1-4D8E-8C54-21786FAEF0C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Stupac2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3"/>
                <c:pt idx="0">
                  <c:v>nedovoljne</c:v>
                </c:pt>
                <c:pt idx="1">
                  <c:v>dobre</c:v>
                </c:pt>
                <c:pt idx="2">
                  <c:v>izvrsne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8C1-4D8E-8C54-21786FAEF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900032"/>
        <c:axId val="1142893376"/>
      </c:barChart>
      <c:catAx>
        <c:axId val="11429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2893376"/>
        <c:crosses val="autoZero"/>
        <c:auto val="1"/>
        <c:lblAlgn val="ctr"/>
        <c:lblOffset val="100"/>
        <c:noMultiLvlLbl val="0"/>
      </c:catAx>
      <c:valAx>
        <c:axId val="11428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290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Dosadašnje</a:t>
            </a:r>
            <a:r>
              <a:rPr lang="hr-HR" baseline="0" dirty="0" smtClean="0"/>
              <a:t> i</a:t>
            </a:r>
            <a:r>
              <a:rPr lang="en-US" dirty="0" err="1" smtClean="0"/>
              <a:t>skustvo</a:t>
            </a:r>
            <a:endParaRPr lang="en-US" dirty="0"/>
          </a:p>
        </c:rich>
      </c:tx>
      <c:layout>
        <c:manualLayout>
          <c:xMode val="edge"/>
          <c:yMode val="edge"/>
          <c:x val="0.31393263588542736"/>
          <c:y val="1.865086404900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Dosadašnje</a:t>
            </a:r>
            <a:r>
              <a:rPr lang="hr-HR" baseline="0" dirty="0" smtClean="0"/>
              <a:t> i</a:t>
            </a:r>
            <a:r>
              <a:rPr lang="en-US" dirty="0" err="1" smtClean="0"/>
              <a:t>skustvo</a:t>
            </a:r>
            <a:endParaRPr lang="en-US" dirty="0"/>
          </a:p>
        </c:rich>
      </c:tx>
      <c:layout>
        <c:manualLayout>
          <c:xMode val="edge"/>
          <c:yMode val="edge"/>
          <c:x val="0.31393263588542736"/>
          <c:y val="1.865086404900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AD2E7B-A5D7-4FAB-A6BD-3A86AEDED5A6}" type="datetime1">
              <a:rPr lang="hr-HR" smtClean="0"/>
              <a:t>29.08.2022.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91E3-D524-4043-B4A9-4BAECFA9E41F}" type="datetime1">
              <a:rPr lang="hr-HR" noProof="0" smtClean="0"/>
              <a:pPr/>
              <a:t>29.08.2022.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80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2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622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3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6861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4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4109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5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5120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6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6381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7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125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8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78747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9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5611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zervirano mjesto za sli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</a:t>
            </a:r>
            <a:br>
              <a:rPr lang="hr-HR" noProof="0"/>
            </a:br>
            <a:r>
              <a:rPr lang="hr-HR" noProof="0"/>
              <a:t>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italni proiz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ručno: oblik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5" name="Prostoručno: oblik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6" name="Prostoručno: oblik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9" name="Prostoručno: oblik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0" name="Prostoručno: oblik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1" name="Prostoručno: oblik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2" name="Prostoručno: oblik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3" name="Prostoručno: oblik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4" name="Prostoručno: oblik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5" name="Prostoručno: oblik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6" name="Prostoručno: oblik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7" name="Prostoručno: oblik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Zaobljeni pravokutni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  <p:sp>
          <p:nvSpPr>
            <p:cNvPr id="45" name="Zaobljeni pravokutni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46" name="Pravokutnik: zaobljeni kutovi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47" name="Zaobljeni pravokutni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48" name="Zaobljeni pravokutni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  <p:sp>
          <p:nvSpPr>
            <p:cNvPr id="49" name="Elipsa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  <p:sp>
          <p:nvSpPr>
            <p:cNvPr id="50" name="Elipsa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  <p:sp>
          <p:nvSpPr>
            <p:cNvPr id="51" name="Elipsa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</p:grp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Ovdje umetnite istaknuti tekst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sliku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noProof="0"/>
              <a:t>Ovdje umetnite ili povucite i ispustite sliku</a:t>
            </a:r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iki brojevi, mogućn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9" name="Rezervirano mjesto za tekst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hr-HR" noProof="0"/>
              <a:t>1</a:t>
            </a:r>
          </a:p>
        </p:txBody>
      </p:sp>
      <p:sp>
        <p:nvSpPr>
          <p:cNvPr id="21" name="Rezervirano mjesto za tekst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0" name="Rezervirano mjesto za podnožj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tupca u okvir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r-HR" noProof="0"/>
              <a:t>Naslov sekcije 1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Naslov sekcije 2</a:t>
            </a:r>
          </a:p>
        </p:txBody>
      </p:sp>
      <p:sp>
        <p:nvSpPr>
          <p:cNvPr id="14" name="Rezervirano mjesto za tekst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Naslov sekcije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remenska c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3" name="Rezervirano mjesto za teks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zervirano mjesto za tekst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540000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 dirty="0"/>
              <a:t>Godina</a:t>
            </a:r>
          </a:p>
        </p:txBody>
      </p:sp>
      <p:sp>
        <p:nvSpPr>
          <p:cNvPr id="17" name="Rezervirano mjesto za tekst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21" name="Rezervirano mjesto za tekst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22" name="Rezervirano mjesto za tekst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25" name="Rezervirano mjesto za tekst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26" name="Rezervirano mjesto za tekst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540000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 dirty="0"/>
              <a:t>Godina</a:t>
            </a:r>
          </a:p>
        </p:txBody>
      </p:sp>
      <p:sp>
        <p:nvSpPr>
          <p:cNvPr id="28" name="Rezervirano mjesto za tekst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0" name="Rezervirano mjesto za tekst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1" name="Rezervirano mjesto za tekst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2" name="Rezervirano mjesto za tekst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3" name="Rezervirano mjesto za tekst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4" name="Rezervirano mjesto za tekst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5" name="Rezervirano mjesto za tekst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6" name="Rezervirano mjesto za tekst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7" name="Rezervirano mjesto za tekst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8" name="Rezervirano mjesto za tekst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9" name="Rezervirano mjesto za tekst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0" name="Rezervirano mjesto za tekst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1" name="Rezervirano mjesto za tekst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2" name="Rezervirano mjesto za tekst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3" name="Rezervirano mjesto za tekst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4" name="Rezervirano mjesto za tekst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5" name="Rezervirano mjesto za tekst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6" name="Rezervirano mjesto za tekst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7" name="Rezervirano mjesto za tekst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8" name="Rezervirano mjesto za tekst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9" name="Rezervirano mjesto za tekst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Naslov stavke</a:t>
            </a:r>
          </a:p>
        </p:txBody>
      </p:sp>
      <p:sp>
        <p:nvSpPr>
          <p:cNvPr id="50" name="Rezervirano mjesto za tekst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mjesec, godina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Članovi ti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5" name="Rezervirano mjesto za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24" name="Rezervirano mjesto za sli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5" name="Rezervirano mjesto za sli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6" name="Rezervirano mjesto za sli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Kratka biografija</a:t>
            </a:r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r-HR" noProof="0"/>
              <a:t>Kratka biografija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r-HR" noProof="0"/>
              <a:t>Kratka biografija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Članovi tim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5" name="Rezervirano mjesto za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9" name="Rezervirano mjesto za teks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21" name="Rezervirano mjesto za teks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23" name="Rezervirano mjesto za sliku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4" name="Rezervirano mjesto za sli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5" name="Rezervirano mjesto za sli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6" name="Rezervirano mjesto za sli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7" name="Rezervirano mjesto za sliku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0" name="Rezervirano mjesto za sliku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 i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ručno: oblik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9" name="Prostoručno: oblik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0" name="Prostoručno: oblik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4" name="Prostoručno: oblik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3" name="Prostoručno: oblik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3" name="Rezervirano mjesto za teks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ručno: oblik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24" name="Prostoručno: oblik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2" name="Prostoručno: oblik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5" name="Prostoručno: oblik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6" name="Prostoručno: oblik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0" name="Prostoručno: oblik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 bez graf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2" name="Rezervirano mjesto za sli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</a:t>
            </a:r>
            <a:br>
              <a:rPr lang="hr-HR" noProof="0"/>
            </a:br>
            <a:r>
              <a:rPr lang="hr-HR" noProof="0"/>
              <a:t>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Tekstni okvir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r-H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zervirano mjesto za sli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Hvala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 dirty="0"/>
              <a:t>Broj za kontakt</a:t>
            </a:r>
          </a:p>
        </p:txBody>
      </p:sp>
      <p:sp>
        <p:nvSpPr>
          <p:cNvPr id="9" name="Rezervirano mjesto za tekst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 dirty="0"/>
              <a:t>Adresa e-pošte ili korisničko ime na društvenim mrežama</a:t>
            </a:r>
          </a:p>
        </p:txBody>
      </p:sp>
      <p:sp>
        <p:nvSpPr>
          <p:cNvPr id="8" name="Rezervirano mjesto za sliku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Logotip</a:t>
            </a:r>
          </a:p>
        </p:txBody>
      </p:sp>
      <p:sp>
        <p:nvSpPr>
          <p:cNvPr id="10" name="Rezervirano mjesto za tekst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/>
              <a:t>Adresa web-mjesta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ika slik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</a:t>
            </a:r>
            <a:br>
              <a:rPr lang="hr-HR" noProof="0"/>
            </a:br>
            <a:r>
              <a:rPr lang="hr-HR" noProof="0"/>
              <a:t>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Tekstni okvir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r-H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Rezervirano mjesto za sli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sliku</a:t>
            </a:r>
          </a:p>
        </p:txBody>
      </p:sp>
      <p:sp>
        <p:nvSpPr>
          <p:cNvPr id="16" name="Rezervirano mjesto za sadržaj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24" name="Prostoručno: oblik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5" name="Prostoručno: oblik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6" name="Prostoručno: oblik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9" name="Prostoručno: oblik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0" name="Prostoručno: oblik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1" name="Prostoručno: oblik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2" name="Prostoručno: oblik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3" name="Prostoručno: oblik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4" name="Prostoručno: oblik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5" name="Prostoručno: oblik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6" name="Prostoručno: oblik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7" name="Prostoručno: oblik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stupa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5" name="Rezervirano mjesto za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rafičke oznake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a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15" name="Rezervirano mjesto za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1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2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3</a:t>
            </a:r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4</a:t>
            </a:r>
          </a:p>
        </p:txBody>
      </p:sp>
      <p:sp>
        <p:nvSpPr>
          <p:cNvPr id="19" name="Rezervirano mjesto za teks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5</a:t>
            </a:r>
          </a:p>
        </p:txBody>
      </p:sp>
      <p:sp>
        <p:nvSpPr>
          <p:cNvPr id="21" name="Rezervirano mjesto za teks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4" name="Rezervirano mjesto za sliku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2" name="Rezervirano mjesto za sliku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3" name="Rezervirano mjesto za sliku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4" name="Rezervirano mjesto za sliku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5" name="Rezervirano mjesto za sliku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kovne grafičke oznake 2_3 x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a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0" name="Rezervirano mjesto za sliku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noProof="0"/>
              <a:t>Ovdje umetnite ili povucite i ispustite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1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2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3</a:t>
            </a:r>
          </a:p>
        </p:txBody>
      </p:sp>
      <p:sp>
        <p:nvSpPr>
          <p:cNvPr id="21" name="Rezervirano mjesto za teks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51" name="Osmerokut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53" name="Elipsa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55" name="Rezervirano mjesto za broj slajd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Prostoručno: oblik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28" name="Prostoručno: oblik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29" name="Prostoručno: oblik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0" name="Prostoručno: oblik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1" name="Prostoručno: oblik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2" name="Prostoručno: oblik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38" name="Rezervirano mjesto za sliku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9" name="Rezervirano mjesto za sliku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0" name="Rezervirano mjesto za sliku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merokut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Tekstni okvir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hr-HR" sz="1200" noProof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Ovdje umetnite svoje ime ili logotip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3" r:id="rId9"/>
    <p:sldLayoutId id="2147483668" r:id="rId10"/>
    <p:sldLayoutId id="2147483670" r:id="rId11"/>
    <p:sldLayoutId id="2147483653" r:id="rId12"/>
    <p:sldLayoutId id="2147483673" r:id="rId13"/>
    <p:sldLayoutId id="2147483674" r:id="rId14"/>
    <p:sldLayoutId id="2147483676" r:id="rId15"/>
    <p:sldLayoutId id="2147483677" r:id="rId16"/>
    <p:sldLayoutId id="2147483654" r:id="rId17"/>
    <p:sldLayoutId id="2147483660" r:id="rId18"/>
    <p:sldLayoutId id="2147483661" r:id="rId19"/>
    <p:sldLayoutId id="214748367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23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zervirano mjesto za sliku 19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28"/>
            <a:ext cx="11883683" cy="6684572"/>
          </a:xfrm>
        </p:spPr>
      </p:pic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51750"/>
            <a:ext cx="4615543" cy="936000"/>
          </a:xfrm>
        </p:spPr>
        <p:txBody>
          <a:bodyPr rtlCol="0"/>
          <a:lstStyle/>
          <a:p>
            <a:pPr rtl="0"/>
            <a:r>
              <a:rPr lang="hr-HR" dirty="0" smtClean="0"/>
              <a:t>Analiza anketa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4412802"/>
            <a:ext cx="4545874" cy="1438948"/>
          </a:xfrm>
        </p:spPr>
        <p:txBody>
          <a:bodyPr/>
          <a:lstStyle/>
          <a:p>
            <a:r>
              <a:rPr lang="hr-HR" dirty="0" err="1" smtClean="0"/>
              <a:t>Explore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world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za sliku 6" descr="voda, valovi, pješčana obala">
            <a:extLst>
              <a:ext uri="{FF2B5EF4-FFF2-40B4-BE49-F238E27FC236}">
                <a16:creationId xmlns:a16="http://schemas.microsoft.com/office/drawing/2014/main" id="{3C93D08A-A6C3-0E48-9CD7-3960B2A050B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t="89" b="89"/>
          <a:stretch>
            <a:fillRect/>
          </a:stretch>
        </p:blipFill>
        <p:spPr>
          <a:xfrm>
            <a:off x="105351" y="496139"/>
            <a:ext cx="6208364" cy="6275148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smtClean="0"/>
              <a:t>Sudionici ankete</a:t>
            </a:r>
            <a:endParaRPr lang="hr-HR" b="1" dirty="0"/>
          </a:p>
        </p:txBody>
      </p:sp>
      <p:pic>
        <p:nvPicPr>
          <p:cNvPr id="71" name="Rezervirano mjesto za sliku 70" descr="veza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68498" y="1885974"/>
            <a:ext cx="3002400" cy="512259"/>
          </a:xfrm>
        </p:spPr>
        <p:txBody>
          <a:bodyPr rtlCol="0"/>
          <a:lstStyle/>
          <a:p>
            <a:pPr rtl="0"/>
            <a:r>
              <a:rPr lang="hr-HR" sz="2400" dirty="0" smtClean="0"/>
              <a:t>5 učenika</a:t>
            </a:r>
            <a:endParaRPr lang="hr-HR" sz="2400" dirty="0"/>
          </a:p>
        </p:txBody>
      </p:sp>
      <p:cxnSp>
        <p:nvCxnSpPr>
          <p:cNvPr id="79" name="Ravni poveznik 78" descr="Prva razdjelna crta na slajdu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Rezervirano mjesto za sliku 72" descr="slanje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8498" y="3304725"/>
            <a:ext cx="3002400" cy="432000"/>
          </a:xfrm>
        </p:spPr>
        <p:txBody>
          <a:bodyPr rtlCol="0"/>
          <a:lstStyle/>
          <a:p>
            <a:pPr rtl="0"/>
            <a:r>
              <a:rPr lang="hr-HR" sz="2400" dirty="0" smtClean="0"/>
              <a:t>10 radnih dana prakse</a:t>
            </a:r>
            <a:endParaRPr lang="hr-HR" sz="2400" dirty="0"/>
          </a:p>
        </p:txBody>
      </p:sp>
      <p:pic>
        <p:nvPicPr>
          <p:cNvPr id="75" name="Rezervirano mjesto za sliku 74" descr="mreža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7538" y="5381012"/>
            <a:ext cx="3002400" cy="432000"/>
          </a:xfrm>
        </p:spPr>
        <p:txBody>
          <a:bodyPr rtlCol="0"/>
          <a:lstStyle/>
          <a:p>
            <a:pPr rtl="0"/>
            <a:r>
              <a:rPr lang="hr-HR" sz="2400" dirty="0" smtClean="0"/>
              <a:t>6 područja ispitivanja</a:t>
            </a:r>
            <a:endParaRPr lang="hr-HR" sz="2400" dirty="0"/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2</a:t>
            </a:fld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3715" y="1156763"/>
            <a:ext cx="2591326" cy="15906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6313" y="2779634"/>
            <a:ext cx="2446129" cy="15245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9264" y="4606834"/>
            <a:ext cx="1800225" cy="19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9" y="783344"/>
            <a:ext cx="11340000" cy="432000"/>
          </a:xfrm>
        </p:spPr>
        <p:txBody>
          <a:bodyPr rtlCol="0"/>
          <a:lstStyle/>
          <a:p>
            <a:pPr rtl="0"/>
            <a:r>
              <a:rPr lang="hr-HR" b="1" dirty="0" smtClean="0"/>
              <a:t>Područja anketiranja</a:t>
            </a:r>
            <a:endParaRPr lang="hr-HR" b="1" dirty="0"/>
          </a:p>
        </p:txBody>
      </p:sp>
      <p:pic>
        <p:nvPicPr>
          <p:cNvPr id="67" name="Rezervirano mjesto za sliku 66" descr="Oblak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hr-HR" dirty="0"/>
              <a:t>I</a:t>
            </a:r>
            <a:r>
              <a:rPr lang="hr-HR" dirty="0" smtClean="0"/>
              <a:t>skustvo na praksi</a:t>
            </a:r>
            <a:endParaRPr lang="hr-HR" dirty="0"/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hr-HR" dirty="0" smtClean="0"/>
              <a:t>- dosadašnje iskustvo</a:t>
            </a:r>
          </a:p>
          <a:p>
            <a:pPr rtl="0"/>
            <a:r>
              <a:rPr lang="hr-HR" dirty="0" smtClean="0"/>
              <a:t>- novo iskustvo</a:t>
            </a:r>
            <a:endParaRPr lang="hr-HR" dirty="0"/>
          </a:p>
        </p:txBody>
      </p:sp>
      <p:cxnSp>
        <p:nvCxnSpPr>
          <p:cNvPr id="75" name="Ravni poveznik 74" descr="Prva razdjelna crta na slajdu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Rezervirano mjesto za sliku 158" descr="Kak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hr-HR" dirty="0" smtClean="0"/>
              <a:t>Komunikacijske vještine</a:t>
            </a:r>
            <a:endParaRPr lang="hr-HR" dirty="0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- na stranom jeziku prije i nakon prakse</a:t>
            </a:r>
          </a:p>
          <a:p>
            <a:pPr marL="285750" indent="-285750" rtl="0">
              <a:buFontTx/>
              <a:buChar char="-"/>
            </a:pPr>
            <a:endParaRPr lang="hr-HR" dirty="0"/>
          </a:p>
        </p:txBody>
      </p:sp>
      <p:cxnSp>
        <p:nvCxnSpPr>
          <p:cNvPr id="77" name="Ravni poveznik 76" descr="Druga razdjelna crta na slajdu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Rezervirano mjesto za sliku 160" descr="Termometar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hr-HR" dirty="0" smtClean="0"/>
              <a:t>Socijalne vještine</a:t>
            </a:r>
            <a:endParaRPr lang="hr-HR" dirty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hr-HR" dirty="0" smtClean="0"/>
              <a:t>- ponašanje u društvu</a:t>
            </a:r>
          </a:p>
          <a:p>
            <a:pPr rtl="0"/>
            <a:r>
              <a:rPr lang="hr-HR" dirty="0" smtClean="0"/>
              <a:t>- timski rad i suradničko učenje</a:t>
            </a:r>
            <a:endParaRPr lang="hr-HR" dirty="0"/>
          </a:p>
        </p:txBody>
      </p:sp>
      <p:cxnSp>
        <p:nvCxnSpPr>
          <p:cNvPr id="78" name="Ravni poveznik 77" descr="Treća razdjelna crta na slajdu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Rezervirano mjesto za sliku 162" descr="Palma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/>
      </p:pic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hr-HR" dirty="0" smtClean="0"/>
              <a:t>Očekivanja u vezi upoznavanja Cipra</a:t>
            </a:r>
            <a:endParaRPr lang="hr-HR" dirty="0"/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hr-HR" dirty="0" smtClean="0"/>
              <a:t>- tradicije i običaji</a:t>
            </a:r>
          </a:p>
          <a:p>
            <a:pPr rtl="0"/>
            <a:r>
              <a:rPr lang="hr-HR" dirty="0" smtClean="0"/>
              <a:t>- jezik</a:t>
            </a:r>
          </a:p>
          <a:p>
            <a:pPr rtl="0"/>
            <a:r>
              <a:rPr lang="hr-HR" dirty="0" smtClean="0"/>
              <a:t>- kulturološke aktivnosti</a:t>
            </a:r>
          </a:p>
          <a:p>
            <a:pPr rtl="0"/>
            <a:r>
              <a:rPr lang="hr-HR" dirty="0" smtClean="0"/>
              <a:t>- znamenitosti</a:t>
            </a:r>
            <a:endParaRPr lang="hr-HR" dirty="0"/>
          </a:p>
        </p:txBody>
      </p:sp>
      <p:cxnSp>
        <p:nvCxnSpPr>
          <p:cNvPr id="79" name="Ravni poveznik 78" descr="Četvrta razdjelna crta na slajdu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Rezervirano mjesto za sliku 164" descr="Tvornica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/>
      </p:pic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hr-HR" dirty="0" smtClean="0"/>
              <a:t>Utjecaj prakse na:</a:t>
            </a:r>
            <a:endParaRPr lang="hr-HR" dirty="0"/>
          </a:p>
        </p:txBody>
      </p:sp>
      <p:sp>
        <p:nvSpPr>
          <p:cNvPr id="7" name="Rezervirano mjesto za tekst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09481" y="4683350"/>
            <a:ext cx="2160588" cy="1247187"/>
          </a:xfrm>
        </p:spPr>
        <p:txBody>
          <a:bodyPr rtlCol="0"/>
          <a:lstStyle/>
          <a:p>
            <a:pPr rtl="0"/>
            <a:r>
              <a:rPr lang="hr-HR" dirty="0" smtClean="0"/>
              <a:t>- školu</a:t>
            </a:r>
          </a:p>
          <a:p>
            <a:pPr rtl="0"/>
            <a:r>
              <a:rPr lang="hr-HR" dirty="0" smtClean="0"/>
              <a:t>- lokalnu zajednicu</a:t>
            </a:r>
          </a:p>
          <a:p>
            <a:pPr rtl="0"/>
            <a:r>
              <a:rPr lang="hr-HR" dirty="0" smtClean="0"/>
              <a:t>- buduće školovanje</a:t>
            </a:r>
            <a:endParaRPr lang="hr-HR" dirty="0"/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3</a:t>
            </a:fld>
            <a:endParaRPr lang="hr-HR"/>
          </a:p>
        </p:txBody>
      </p:sp>
      <p:sp>
        <p:nvSpPr>
          <p:cNvPr id="14" name="AutoShape 2" descr="PRAKSOM DO ISKUSTVA, ISKUSTVOM DO POSLA: Dođi i zasluži ljetnu praksu! –  Split Tech C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552" y="2052013"/>
            <a:ext cx="2428523" cy="139476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8306" y="1898469"/>
            <a:ext cx="2018363" cy="164103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5717" y="1976846"/>
            <a:ext cx="2928722" cy="156266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4439" y="2052014"/>
            <a:ext cx="1801633" cy="1487494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9254" y="2052014"/>
            <a:ext cx="2159116" cy="14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89" y="1036319"/>
            <a:ext cx="10779222" cy="432000"/>
          </a:xfrm>
        </p:spPr>
        <p:txBody>
          <a:bodyPr rtlCol="0"/>
          <a:lstStyle/>
          <a:p>
            <a:pPr rtl="0"/>
            <a:r>
              <a:rPr lang="hr-HR" b="1" dirty="0" smtClean="0"/>
              <a:t>Iskustvo na praksi</a:t>
            </a:r>
            <a:endParaRPr lang="hr-HR" b="1" dirty="0"/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189" y="2657998"/>
            <a:ext cx="2951163" cy="3089275"/>
          </a:xfrm>
        </p:spPr>
        <p:txBody>
          <a:bodyPr rtlCol="0"/>
          <a:lstStyle/>
          <a:p>
            <a:pPr marL="0" indent="0" rtl="0">
              <a:buNone/>
            </a:pPr>
            <a:r>
              <a:rPr lang="hr-HR" sz="2400" dirty="0" smtClean="0"/>
              <a:t>Iskustvo </a:t>
            </a:r>
            <a:r>
              <a:rPr lang="hr-HR" sz="2400" b="1" u="sng" dirty="0" smtClean="0"/>
              <a:t>nakon </a:t>
            </a:r>
            <a:r>
              <a:rPr lang="hr-HR" sz="2400" dirty="0" smtClean="0"/>
              <a:t>prakse</a:t>
            </a:r>
          </a:p>
          <a:p>
            <a:pPr rtl="0">
              <a:buFontTx/>
              <a:buChar char="-"/>
            </a:pPr>
            <a:r>
              <a:rPr lang="hr-HR" sz="2400" dirty="0" smtClean="0"/>
              <a:t>80% poslovi ugostiteljskog posluživanja</a:t>
            </a:r>
          </a:p>
          <a:p>
            <a:pPr rtl="0">
              <a:buFontTx/>
              <a:buChar char="-"/>
            </a:pPr>
            <a:r>
              <a:rPr lang="hr-HR" sz="2400" dirty="0" smtClean="0"/>
              <a:t>20% ostali – administrativni poslovi</a:t>
            </a:r>
            <a:endParaRPr lang="hr-HR" sz="2400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4</a:t>
            </a:fld>
            <a:endParaRPr lang="hr-HR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543746"/>
              </p:ext>
            </p:extLst>
          </p:nvPr>
        </p:nvGraphicFramePr>
        <p:xfrm>
          <a:off x="4690292" y="1036319"/>
          <a:ext cx="5315857" cy="340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B6816F-B457-4100-9975-0F3BAA3F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951703"/>
            <a:ext cx="11340000" cy="432000"/>
          </a:xfrm>
        </p:spPr>
        <p:txBody>
          <a:bodyPr rtlCol="0"/>
          <a:lstStyle/>
          <a:p>
            <a:pPr rtl="0"/>
            <a:r>
              <a:rPr lang="hr-HR" b="1" dirty="0" smtClean="0"/>
              <a:t>Komunikacijske vještine</a:t>
            </a:r>
            <a:endParaRPr lang="hr-HR" b="1" dirty="0"/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3BE73219-73B6-4A50-8412-77850D562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38720"/>
            <a:ext cx="5472000" cy="360000"/>
          </a:xfrm>
        </p:spPr>
        <p:txBody>
          <a:bodyPr rtlCol="0"/>
          <a:lstStyle/>
          <a:p>
            <a:pPr rtl="0"/>
            <a:r>
              <a:rPr lang="hr-HR" dirty="0" smtClean="0"/>
              <a:t>Prije obavljanja prakse</a:t>
            </a:r>
            <a:endParaRPr lang="hr-HR" dirty="0"/>
          </a:p>
        </p:txBody>
      </p:sp>
      <p:graphicFrame>
        <p:nvGraphicFramePr>
          <p:cNvPr id="11" name="Rezervirano mjesto sadržaja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712364"/>
              </p:ext>
            </p:extLst>
          </p:nvPr>
        </p:nvGraphicFramePr>
        <p:xfrm>
          <a:off x="431800" y="3062288"/>
          <a:ext cx="5472113" cy="312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Ravni poveznik 7" descr="Središnja razdjelna crta">
            <a:extLst>
              <a:ext uri="{FF2B5EF4-FFF2-40B4-BE49-F238E27FC236}">
                <a16:creationId xmlns:a16="http://schemas.microsoft.com/office/drawing/2014/main" id="{8C0B5329-C682-48C0-9185-0F9A9C17C1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za tekst 6">
            <a:extLst>
              <a:ext uri="{FF2B5EF4-FFF2-40B4-BE49-F238E27FC236}">
                <a16:creationId xmlns:a16="http://schemas.microsoft.com/office/drawing/2014/main" id="{D902C058-20DE-46C9-BB43-8B24E6B9E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39245"/>
            <a:ext cx="5472000" cy="358775"/>
          </a:xfrm>
        </p:spPr>
        <p:txBody>
          <a:bodyPr rtlCol="0"/>
          <a:lstStyle/>
          <a:p>
            <a:pPr rtl="0"/>
            <a:r>
              <a:rPr lang="hr-HR" dirty="0" smtClean="0"/>
              <a:t>Nakon obavljanja prakse</a:t>
            </a:r>
            <a:endParaRPr lang="hr-HR" dirty="0"/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00033CE4-940B-422B-A258-BEC239BA97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3596640"/>
            <a:ext cx="5472113" cy="2594610"/>
          </a:xfrm>
        </p:spPr>
        <p:txBody>
          <a:bodyPr rtlCol="0"/>
          <a:lstStyle/>
          <a:p>
            <a:r>
              <a:rPr lang="hr-HR" sz="2400" dirty="0" smtClean="0"/>
              <a:t>40% učenika smatra da je poboljšalo svoje komunikacijske sposobnosti na </a:t>
            </a:r>
            <a:r>
              <a:rPr lang="hr-HR" sz="2400" b="1" dirty="0" smtClean="0"/>
              <a:t>izvrsne</a:t>
            </a:r>
            <a:endParaRPr lang="hr-HR" sz="2400" b="1" dirty="0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8C59AED6-5408-4E4A-93B2-3909F2C87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6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936" y="831844"/>
            <a:ext cx="10895863" cy="432000"/>
          </a:xfrm>
        </p:spPr>
        <p:txBody>
          <a:bodyPr rtlCol="0"/>
          <a:lstStyle/>
          <a:p>
            <a:pPr rtl="0"/>
            <a:r>
              <a:rPr lang="hr-HR" b="1" dirty="0" smtClean="0"/>
              <a:t>Socijalne vještine</a:t>
            </a:r>
            <a:endParaRPr lang="hr-HR" b="1" dirty="0"/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937" y="2211977"/>
            <a:ext cx="2951163" cy="3637915"/>
          </a:xfrm>
        </p:spPr>
        <p:txBody>
          <a:bodyPr rtlCol="0"/>
          <a:lstStyle/>
          <a:p>
            <a:pPr marL="0" indent="0" rtl="0">
              <a:buNone/>
            </a:pPr>
            <a:r>
              <a:rPr lang="hr-HR" dirty="0" smtClean="0"/>
              <a:t>- </a:t>
            </a:r>
            <a:r>
              <a:rPr lang="hr-HR" sz="2400" dirty="0"/>
              <a:t>s</a:t>
            </a:r>
            <a:r>
              <a:rPr lang="hr-HR" sz="2400" dirty="0" smtClean="0"/>
              <a:t>uradničko učenje i rad u timu su poboljšani</a:t>
            </a:r>
          </a:p>
          <a:p>
            <a:pPr marL="0" indent="0" rtl="0">
              <a:buNone/>
            </a:pPr>
            <a:r>
              <a:rPr lang="hr-HR" sz="2400" dirty="0" smtClean="0"/>
              <a:t>- stjecanje veće samostalnosti i samopouzdanja u radu, 40% učenika je ocijenilo s ocjenom vrlo dobar a 60% s ocjenom odličan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6</a:t>
            </a:fld>
            <a:endParaRPr lang="hr-HR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310307"/>
              </p:ext>
            </p:extLst>
          </p:nvPr>
        </p:nvGraphicFramePr>
        <p:xfrm>
          <a:off x="599179" y="1047844"/>
          <a:ext cx="2213690" cy="36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Rezervirano mjesto slike 1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6008" b="16008"/>
          <a:stretch>
            <a:fillRect/>
          </a:stretch>
        </p:blipFill>
        <p:spPr>
          <a:xfrm>
            <a:off x="4457700" y="1410790"/>
            <a:ext cx="5741988" cy="41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918565"/>
            <a:ext cx="11510743" cy="432000"/>
          </a:xfrm>
        </p:spPr>
        <p:txBody>
          <a:bodyPr rtlCol="0"/>
          <a:lstStyle/>
          <a:p>
            <a:pPr rtl="0"/>
            <a:r>
              <a:rPr lang="hr-HR" b="1" dirty="0" smtClean="0"/>
              <a:t>Upoznavanje Cipra</a:t>
            </a:r>
            <a:endParaRPr lang="hr-HR" b="1" dirty="0"/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2281646"/>
            <a:ext cx="2951163" cy="3550829"/>
          </a:xfrm>
        </p:spPr>
        <p:txBody>
          <a:bodyPr rtlCol="0"/>
          <a:lstStyle/>
          <a:p>
            <a:pPr marL="0" indent="0" rtl="0">
              <a:buNone/>
            </a:pPr>
            <a:r>
              <a:rPr lang="hr-HR" dirty="0" smtClean="0"/>
              <a:t>-</a:t>
            </a:r>
            <a:r>
              <a:rPr lang="hr-HR" sz="2400" b="1" dirty="0" smtClean="0"/>
              <a:t>više</a:t>
            </a:r>
            <a:r>
              <a:rPr lang="hr-HR" sz="2400" dirty="0" smtClean="0"/>
              <a:t> od očekivanog su se upoznali sa znamenitostima Cipra,</a:t>
            </a:r>
          </a:p>
          <a:p>
            <a:pPr marL="0" indent="0" rtl="0">
              <a:buNone/>
            </a:pPr>
            <a:r>
              <a:rPr lang="hr-HR" sz="2400" dirty="0" smtClean="0"/>
              <a:t>-</a:t>
            </a:r>
            <a:r>
              <a:rPr lang="hr-HR" sz="2400" b="1" dirty="0" smtClean="0"/>
              <a:t>manje</a:t>
            </a:r>
            <a:r>
              <a:rPr lang="hr-HR" sz="2400" dirty="0" smtClean="0"/>
              <a:t> od očekivanog su upoznali tradiciju i običaje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7</a:t>
            </a:fld>
            <a:endParaRPr lang="hr-HR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599179" y="1047844"/>
          <a:ext cx="2213690" cy="36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Rezervirano mjesto slike 1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6008" b="16008"/>
          <a:stretch>
            <a:fillRect/>
          </a:stretch>
        </p:blipFill>
        <p:spPr>
          <a:xfrm>
            <a:off x="4457700" y="1410790"/>
            <a:ext cx="5741988" cy="414546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511" y="309719"/>
            <a:ext cx="7731858" cy="55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24E6C1-B1C5-40C3-9B90-EF2666FB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 smtClean="0"/>
              <a:t>Utjecaj prakse na:</a:t>
            </a:r>
            <a:endParaRPr lang="hr-HR" b="1" dirty="0"/>
          </a:p>
        </p:txBody>
      </p:sp>
      <p:sp>
        <p:nvSpPr>
          <p:cNvPr id="7" name="Rezervirano mjesto za tekst 6">
            <a:extLst>
              <a:ext uri="{FF2B5EF4-FFF2-40B4-BE49-F238E27FC236}">
                <a16:creationId xmlns:a16="http://schemas.microsoft.com/office/drawing/2014/main" id="{DDC64B4F-EF8E-442A-8D01-0AD7034A68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869ACF9-B7F9-4774-B207-2EF7897115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hr-HR" sz="2400" b="1" dirty="0" smtClean="0"/>
              <a:t>Školu</a:t>
            </a:r>
            <a:r>
              <a:rPr lang="hr-HR" sz="2400" dirty="0" smtClean="0"/>
              <a:t> 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F350F641-F6F8-461C-9C2D-07E41687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r-HR" sz="2400" dirty="0"/>
              <a:t>i</a:t>
            </a:r>
            <a:r>
              <a:rPr lang="hr-HR" sz="2400" dirty="0" smtClean="0"/>
              <a:t> prije i nakon prakse 60% učenika smatra da K1 projekt u velikoj mjeri a 40% u potpunosti, ima utjecaj na razvoj i reputaciju škole.</a:t>
            </a:r>
            <a:endParaRPr lang="hr-HR" sz="2400" dirty="0"/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3A2613D7-9904-47E7-A848-78E09B4F4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hr-HR" sz="2400" b="1" dirty="0" smtClean="0"/>
              <a:t>Lokalnu zajednicu</a:t>
            </a:r>
            <a:endParaRPr lang="hr-HR" sz="2400" b="1" dirty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hr-HR" sz="2400" dirty="0"/>
              <a:t>o</a:t>
            </a:r>
            <a:r>
              <a:rPr lang="hr-HR" sz="2400" dirty="0" smtClean="0"/>
              <a:t>stvarena su i pozitivna očekivanja utjecaja K1 projekta na lokalnu zajednicu</a:t>
            </a:r>
            <a:endParaRPr lang="hr-HR" sz="2400" dirty="0"/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FCAA0F0E-6B7F-4145-A8E2-90DC4D675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hr-HR" sz="2400" b="1" dirty="0" smtClean="0"/>
              <a:t>Buduće</a:t>
            </a:r>
            <a:r>
              <a:rPr lang="hr-HR" sz="2400" dirty="0" smtClean="0"/>
              <a:t> </a:t>
            </a:r>
            <a:r>
              <a:rPr lang="hr-HR" sz="2400" b="1" dirty="0" smtClean="0"/>
              <a:t>školovanje</a:t>
            </a:r>
            <a:endParaRPr lang="hr-HR" sz="2400" b="1" dirty="0">
              <a:latin typeface="+mn-lt"/>
            </a:endParaRP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4B29415E-FF87-4959-B427-0EA155C16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466736"/>
          </a:xfrm>
        </p:spPr>
        <p:txBody>
          <a:bodyPr rtlCol="0"/>
          <a:lstStyle/>
          <a:p>
            <a:pPr rtl="0"/>
            <a:r>
              <a:rPr lang="hr-HR" sz="2000" dirty="0"/>
              <a:t>i</a:t>
            </a:r>
            <a:r>
              <a:rPr lang="hr-HR" sz="2000" dirty="0" smtClean="0"/>
              <a:t>spunjena su očekivanja učenika</a:t>
            </a:r>
          </a:p>
          <a:p>
            <a:pPr rtl="0"/>
            <a:r>
              <a:rPr lang="hr-HR" sz="2000" dirty="0" smtClean="0"/>
              <a:t>40% učenika je s ocjenom vrlo dobar ocijenilo pozitivan utjecaj K1 projekta na svoje buduće školovanje i zapošljavanje a</a:t>
            </a:r>
          </a:p>
          <a:p>
            <a:pPr rtl="0"/>
            <a:r>
              <a:rPr lang="hr-HR" sz="2000" dirty="0" smtClean="0"/>
              <a:t>60% s ocjenom odličan. </a:t>
            </a:r>
            <a:endParaRPr lang="hr-HR" sz="2000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81B23B52-8351-4A05-ABAB-5A128EE6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9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zervirano mjesto za sliku 18" descr="Slika u gornjem lijevom kutu">
            <a:extLst>
              <a:ext uri="{FF2B5EF4-FFF2-40B4-BE49-F238E27FC236}">
                <a16:creationId xmlns:a16="http://schemas.microsoft.com/office/drawing/2014/main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890571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/>
              <a:t>Sažetak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err="1" smtClean="0"/>
              <a:t>Explore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world</a:t>
            </a:r>
            <a:endParaRPr lang="hr-HR" dirty="0"/>
          </a:p>
        </p:txBody>
      </p:sp>
      <p:sp>
        <p:nvSpPr>
          <p:cNvPr id="6" name="Rezervirano mjesto za sadržaj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670560"/>
            <a:ext cx="5307700" cy="5161440"/>
          </a:xfrm>
        </p:spPr>
        <p:txBody>
          <a:bodyPr rtlCol="0"/>
          <a:lstStyle/>
          <a:p>
            <a:pPr rtl="0"/>
            <a:r>
              <a:rPr lang="hr-HR" sz="2400" dirty="0" smtClean="0"/>
              <a:t>20% učenika bez iskustva je obavljanjem prakse steklo nova iskustva</a:t>
            </a:r>
          </a:p>
          <a:p>
            <a:pPr rtl="0"/>
            <a:r>
              <a:rPr lang="hr-HR" sz="2400" dirty="0" smtClean="0"/>
              <a:t>svi učenici smatraju da su obavljanjem prakse poboljšali svoje komunikacijske sposobnosti</a:t>
            </a:r>
          </a:p>
          <a:p>
            <a:pPr rtl="0"/>
            <a:r>
              <a:rPr lang="hr-HR" sz="2400" dirty="0"/>
              <a:t>o</a:t>
            </a:r>
            <a:r>
              <a:rPr lang="hr-HR" sz="2400" dirty="0" smtClean="0"/>
              <a:t>bavljanjem prakse popravile su se socijalne vještine učenika</a:t>
            </a:r>
          </a:p>
          <a:p>
            <a:pPr rtl="0"/>
            <a:r>
              <a:rPr lang="hr-HR" sz="2400" dirty="0" smtClean="0"/>
              <a:t>ispunjena su očekivanja učenika u vezi s upoznavanjem Cipra</a:t>
            </a:r>
          </a:p>
          <a:p>
            <a:pPr rtl="0"/>
            <a:r>
              <a:rPr lang="hr-HR" sz="2400" dirty="0" smtClean="0"/>
              <a:t>svi učenici su pozitivno ocijenili utjecaj prakse na njihovu školu, lokalnu zajednicu i njihovo buduće školovanje</a:t>
            </a:r>
          </a:p>
          <a:p>
            <a:pPr marL="0" indent="0" rtl="0">
              <a:buNone/>
            </a:pPr>
            <a:endParaRPr lang="hr-HR" sz="2400" dirty="0" smtClean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568_TF16411175.potx" id="{457C1A04-648C-4EC9-B136-F7135483E18C}" vid="{3E53EB2E-453F-43F3-A2FD-603B590AEDE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Zelena marketinška prezentacija</Template>
  <TotalTime>0</TotalTime>
  <Words>339</Words>
  <Application>Microsoft Office PowerPoint</Application>
  <PresentationFormat>Široki zaslon</PresentationFormat>
  <Paragraphs>75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Times New Roman</vt:lpstr>
      <vt:lpstr>Tema sustava Office</vt:lpstr>
      <vt:lpstr>Explore your world</vt:lpstr>
      <vt:lpstr>Sudionici ankete</vt:lpstr>
      <vt:lpstr>Područja anketiranja</vt:lpstr>
      <vt:lpstr>Iskustvo na praksi</vt:lpstr>
      <vt:lpstr>Komunikacijske vještine</vt:lpstr>
      <vt:lpstr>Socijalne vještine</vt:lpstr>
      <vt:lpstr>Upoznavanje Cipra</vt:lpstr>
      <vt:lpstr>Utjecaj prakse na:</vt:lpstr>
      <vt:lpstr>Sažetak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2022-08-28T08:23:03Z</dcterms:created>
  <dcterms:modified xsi:type="dcterms:W3CDTF">2022-08-29T08:12:57Z</dcterms:modified>
</cp:coreProperties>
</file>