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0" r:id="rId6"/>
    <p:sldId id="258" r:id="rId7"/>
    <p:sldId id="261" r:id="rId8"/>
    <p:sldId id="275" r:id="rId9"/>
    <p:sldId id="276" r:id="rId10"/>
    <p:sldId id="262" r:id="rId11"/>
  </p:sldIdLst>
  <p:sldSz cx="12188825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494" y="6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06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Komunikacijske vještine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B7-4F90-815E-DAAD358000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B7-4F90-815E-DAAD3580001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B7-4F90-815E-DAAD3580001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B7-4F90-815E-DAAD35800014}"/>
              </c:ext>
            </c:extLst>
          </c:dPt>
          <c:cat>
            <c:strRef>
              <c:f>List1!$A$2:$A$5</c:f>
              <c:strCache>
                <c:ptCount val="3"/>
                <c:pt idx="0">
                  <c:v>nedovoljne</c:v>
                </c:pt>
                <c:pt idx="1">
                  <c:v>dobre</c:v>
                </c:pt>
                <c:pt idx="2">
                  <c:v>izvrsne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6-470A-8017-BCD774997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Komunikacijske</a:t>
            </a:r>
            <a:r>
              <a:rPr lang="hr-HR" baseline="0" dirty="0" smtClean="0"/>
              <a:t> vještine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Komunikacijske vještine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0E-4126-87D4-70F62CEB69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0E-4126-87D4-70F62CEB69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0E-4126-87D4-70F62CEB69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0E-4126-87D4-70F62CEB6955}"/>
              </c:ext>
            </c:extLst>
          </c:dPt>
          <c:cat>
            <c:strRef>
              <c:f>List1!$A$2:$A$5</c:f>
              <c:strCache>
                <c:ptCount val="3"/>
                <c:pt idx="0">
                  <c:v>nedovoljne</c:v>
                </c:pt>
                <c:pt idx="1">
                  <c:v>dobre</c:v>
                </c:pt>
                <c:pt idx="2">
                  <c:v>izvrsne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C-41B7-AA70-EF4BEE6E0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Samostalnost i samopouzdanje prije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Samostalnost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B7-4F90-815E-DAAD3580001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B7-4F90-815E-DAAD3580001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B7-4F90-815E-DAAD3580001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B7-4F90-815E-DAAD35800014}"/>
              </c:ext>
            </c:extLst>
          </c:dPt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6-470A-8017-BCD774997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7389920"/>
        <c:axId val="237380352"/>
      </c:barChart>
      <c:catAx>
        <c:axId val="23738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7380352"/>
        <c:crosses val="autoZero"/>
        <c:auto val="1"/>
        <c:lblAlgn val="ctr"/>
        <c:lblOffset val="100"/>
        <c:noMultiLvlLbl val="0"/>
      </c:catAx>
      <c:valAx>
        <c:axId val="23738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738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Samostalno</a:t>
            </a:r>
            <a:r>
              <a:rPr lang="hr-HR" baseline="0" dirty="0" smtClean="0"/>
              <a:t> i samopouzdanje nakon </a:t>
            </a:r>
            <a:r>
              <a:rPr lang="hr-HR" baseline="0" dirty="0" err="1" smtClean="0"/>
              <a:t>praks</a:t>
            </a:r>
            <a:r>
              <a:rPr lang="en-US" dirty="0" smtClean="0"/>
              <a:t>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Samostalnost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0E-4126-87D4-70F62CEB695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0E-4126-87D4-70F62CEB695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0E-4126-87D4-70F62CEB695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0E-4126-87D4-70F62CEB6955}"/>
              </c:ext>
            </c:extLst>
          </c:dPt>
          <c:cat>
            <c:numRef>
              <c:f>List1!$A$2:$A$6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C-41B7-AA70-EF4BEE6E0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0878960"/>
        <c:axId val="240884368"/>
      </c:barChart>
      <c:catAx>
        <c:axId val="24087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40884368"/>
        <c:crosses val="autoZero"/>
        <c:auto val="1"/>
        <c:lblAlgn val="ctr"/>
        <c:lblOffset val="100"/>
        <c:noMultiLvlLbl val="0"/>
      </c:catAx>
      <c:valAx>
        <c:axId val="24088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4087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074006-5FD5-471E-B09F-FB1710822C14}" type="datetime1">
              <a:rPr lang="hr-HR" smtClean="0"/>
              <a:t>28.08.2022.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CDE649-D803-4808-8846-EE9FF64533EA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B91549-43BF-425A-AF25-75262019208C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2280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6977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512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5214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3996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087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0D00EA6-0821-4AC5-933C-321AA6545349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07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Pogled na oblake i plavo nebo obrubljeno staklenim zgradama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 smtClean="0"/>
              <a:t>Kliknite da biste uredili stil podnaslova matrice</a:t>
            </a:r>
            <a:endParaRPr lang="hr-HR" noProof="0" dirty="0"/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B9E94C-03F3-4F73-96E1-E18CD690B505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E88749-6804-48F0-B5B7-E4FFA5B7413E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11144-30DD-4D40-B8CE-3832D8918ED8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7D4266-7C66-46FF-B776-6F66C27E7BA4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5BB133-2E38-4C9C-ACF8-BDCF30D94D2A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EE3DBD-2557-4D31-BF8C-1D5501561478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AED960-F02F-417A-9C5C-EDABA7BB3C67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2A57F0-50CA-401D-977D-1F9C7D2F87DD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5164D7-5854-4D28-A99C-A8C6952441E9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  <a:p>
            <a:pPr lvl="1" rtl="0"/>
            <a:r>
              <a:rPr lang="hr-HR" noProof="0" smtClean="0"/>
              <a:t>Druga razina</a:t>
            </a:r>
          </a:p>
          <a:p>
            <a:pPr lvl="2" rtl="0"/>
            <a:r>
              <a:rPr lang="hr-HR" noProof="0" smtClean="0"/>
              <a:t>Treća razina</a:t>
            </a:r>
          </a:p>
          <a:p>
            <a:pPr lvl="3" rtl="0"/>
            <a:r>
              <a:rPr lang="hr-HR" noProof="0" smtClean="0"/>
              <a:t>Četvrta razina</a:t>
            </a:r>
          </a:p>
          <a:p>
            <a:pPr lvl="4" rtl="0"/>
            <a:r>
              <a:rPr lang="hr-HR" noProof="0" smtClean="0"/>
              <a:t>Peta razina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3CE9E6-AF66-4159-B841-A858301C6295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 dirty="0"/>
          </a:p>
        </p:txBody>
      </p:sp>
      <p:sp>
        <p:nvSpPr>
          <p:cNvPr id="3" name="Rezervirano mjesto za sliku 2" descr="Prazno rezervirano mjesto za dodavanje slike. Kliknite rezervirano mjesto i odaberite sliku koju želite dodati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smtClean="0"/>
              <a:t>Kliknite ikonu da biste dodali  sliku</a:t>
            </a:r>
            <a:endParaRPr lang="hr-HR" noProof="0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 smtClean="0"/>
              <a:t>Uredite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C998C-8950-4C4A-95AB-6E74A55F189B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 smtClean="0"/>
              <a:t>Kliknite da biste uredili stilove teksta matrice</a:t>
            </a:r>
          </a:p>
          <a:p>
            <a:pPr lvl="1" rtl="0"/>
            <a:r>
              <a:rPr lang="hr-HR" noProof="0" dirty="0" smtClean="0"/>
              <a:t>Druga razina</a:t>
            </a:r>
          </a:p>
          <a:p>
            <a:pPr lvl="2" rtl="0"/>
            <a:r>
              <a:rPr lang="hr-HR" noProof="0" dirty="0" smtClean="0"/>
              <a:t>Treća razina</a:t>
            </a:r>
          </a:p>
          <a:p>
            <a:pPr lvl="3" rtl="0"/>
            <a:r>
              <a:rPr lang="hr-HR" noProof="0" dirty="0" smtClean="0"/>
              <a:t>Četvrta razina</a:t>
            </a:r>
          </a:p>
          <a:p>
            <a:pPr lvl="4" rtl="0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5218083-AB81-47C7-8507-02CC85A92270}" type="datetime1">
              <a:rPr lang="hr-HR" noProof="0" smtClean="0"/>
              <a:t>28.08.2022.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hr-HR" noProof="0" dirty="0" smtClean="0"/>
              <a:t>Dodajte podnožje</a:t>
            </a:r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3F31473-23EB-4724-8B59-FE6D21D89FA4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/>
              <a:t>World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Work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hr-HR" dirty="0" smtClean="0"/>
              <a:t>Analiza anketa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837828" y="620688"/>
            <a:ext cx="10971372" cy="1066800"/>
          </a:xfrm>
        </p:spPr>
        <p:txBody>
          <a:bodyPr rtlCol="0"/>
          <a:lstStyle/>
          <a:p>
            <a:pPr algn="ctr" rtl="0"/>
            <a:r>
              <a:rPr lang="hr-HR" dirty="0" smtClean="0"/>
              <a:t>Analiza anketa provedenih prije i nakon obavljene prakse na Cipru</a:t>
            </a:r>
            <a:endParaRPr lang="hr-HR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>
          <a:xfrm>
            <a:off x="1293813" y="2852936"/>
            <a:ext cx="10287000" cy="2023863"/>
          </a:xfrm>
        </p:spPr>
        <p:txBody>
          <a:bodyPr rtlCol="0"/>
          <a:lstStyle/>
          <a:p>
            <a:pPr rtl="0"/>
            <a:r>
              <a:rPr lang="hr-HR" dirty="0" smtClean="0"/>
              <a:t>Odgovorilo </a:t>
            </a:r>
            <a:r>
              <a:rPr lang="hr-HR" dirty="0" smtClean="0"/>
              <a:t>13 </a:t>
            </a:r>
            <a:r>
              <a:rPr lang="hr-HR" dirty="0" smtClean="0"/>
              <a:t>učenika</a:t>
            </a:r>
          </a:p>
          <a:p>
            <a:pPr rtl="0"/>
            <a:r>
              <a:rPr lang="hr-HR" dirty="0" smtClean="0"/>
              <a:t>6 područja ispitivanja</a:t>
            </a:r>
          </a:p>
          <a:p>
            <a:pPr rtl="0"/>
            <a:r>
              <a:rPr lang="hr-HR" dirty="0" smtClean="0"/>
              <a:t>Praksa u trajanju 3 tjedna (15 radnih dana)</a:t>
            </a:r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7788" y="620688"/>
            <a:ext cx="10801200" cy="910208"/>
          </a:xfrm>
        </p:spPr>
        <p:txBody>
          <a:bodyPr rtlCol="0">
            <a:normAutofit fontScale="90000"/>
          </a:bodyPr>
          <a:lstStyle/>
          <a:p>
            <a:pPr rtl="0"/>
            <a:r>
              <a:rPr lang="hr-HR" dirty="0" smtClean="0"/>
              <a:t>Iskustvo u Praktičnoj nastavi/Stručnoj </a:t>
            </a:r>
            <a:r>
              <a:rPr lang="hr-HR" dirty="0"/>
              <a:t>p</a:t>
            </a:r>
            <a:r>
              <a:rPr lang="hr-HR" dirty="0" smtClean="0"/>
              <a:t>raksi</a:t>
            </a:r>
            <a:endParaRPr lang="hr-HR" dirty="0"/>
          </a:p>
        </p:txBody>
      </p:sp>
      <p:sp>
        <p:nvSpPr>
          <p:cNvPr id="4" name="AutoShape 2" descr="Grafikon obrasca odgovora. Naslov pitanja: B2. Kako procjenjuješ svoje dosadašnje iskustvo u Praktičnoj nastavi/Stručnoj praksi?. Broj odgovora: 14 odgovora.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6425" y="1916832"/>
            <a:ext cx="8231188" cy="425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 dirty="0" smtClean="0"/>
              <a:t>Povećali su svoje iskustvo na poslovima ugostiteljskog posluživanja</a:t>
            </a:r>
          </a:p>
          <a:p>
            <a:endParaRPr lang="hr-H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 dirty="0" smtClean="0"/>
              <a:t>92,3</a:t>
            </a:r>
            <a:r>
              <a:rPr lang="hr-HR" sz="2800" dirty="0" smtClean="0"/>
              <a:t>% </a:t>
            </a:r>
            <a:r>
              <a:rPr lang="hr-HR" sz="2800" dirty="0" smtClean="0"/>
              <a:t>njih se slaže u potpunosti da je obavljanje prakse na Cipru ponudilo suvremeniji pristup razvoju njihovih vještina</a:t>
            </a:r>
          </a:p>
          <a:p>
            <a:endParaRPr lang="hr-HR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800" dirty="0" smtClean="0"/>
              <a:t>76,9% </a:t>
            </a:r>
            <a:r>
              <a:rPr lang="hr-HR" sz="2800" dirty="0" smtClean="0"/>
              <a:t>njih smatra da je steklo puno novih vještina koje će moći primijeniti u praksi na budućem poslu</a:t>
            </a:r>
          </a:p>
        </p:txBody>
      </p:sp>
    </p:spTree>
    <p:extLst>
      <p:ext uri="{BB962C8B-B14F-4D97-AF65-F5344CB8AC3E}">
        <p14:creationId xmlns:p14="http://schemas.microsoft.com/office/powerpoint/2010/main" val="4234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607853" y="-29087"/>
            <a:ext cx="10971372" cy="1066800"/>
          </a:xfrm>
        </p:spPr>
        <p:txBody>
          <a:bodyPr rtlCol="0"/>
          <a:lstStyle/>
          <a:p>
            <a:r>
              <a:rPr lang="hr-HR" dirty="0" smtClean="0"/>
              <a:t>Komunikacijske vještine</a:t>
            </a:r>
            <a:endParaRPr lang="hr-HR" dirty="0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idx="1"/>
          </p:nvPr>
        </p:nvSpPr>
        <p:spPr>
          <a:xfrm>
            <a:off x="1293664" y="1196340"/>
            <a:ext cx="5029200" cy="936516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 </a:t>
            </a:r>
            <a:r>
              <a:rPr lang="hr-HR" dirty="0"/>
              <a:t>P</a:t>
            </a:r>
            <a:r>
              <a:rPr lang="hr-HR" dirty="0" smtClean="0"/>
              <a:t>rije obavljanja prakse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6624887"/>
              </p:ext>
            </p:extLst>
          </p:nvPr>
        </p:nvGraphicFramePr>
        <p:xfrm>
          <a:off x="1259324" y="2780928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zervirano mjesto za tekst 13"/>
          <p:cNvSpPr>
            <a:spLocks noGrp="1"/>
          </p:cNvSpPr>
          <p:nvPr>
            <p:ph type="body" sz="quarter" idx="3"/>
          </p:nvPr>
        </p:nvSpPr>
        <p:spPr>
          <a:xfrm>
            <a:off x="6670476" y="1196340"/>
            <a:ext cx="5029200" cy="990600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Nakon obavljanja prakse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00459456"/>
              </p:ext>
            </p:extLst>
          </p:nvPr>
        </p:nvGraphicFramePr>
        <p:xfrm>
          <a:off x="6454452" y="2750448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96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607853" y="-29087"/>
            <a:ext cx="10971372" cy="1066800"/>
          </a:xfrm>
        </p:spPr>
        <p:txBody>
          <a:bodyPr rtlCol="0"/>
          <a:lstStyle/>
          <a:p>
            <a:r>
              <a:rPr lang="hr-HR" dirty="0" smtClean="0"/>
              <a:t>Samostalnost i samopouzdanje u radu</a:t>
            </a:r>
            <a:endParaRPr lang="hr-HR" dirty="0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idx="1"/>
          </p:nvPr>
        </p:nvSpPr>
        <p:spPr>
          <a:xfrm>
            <a:off x="1293664" y="1196340"/>
            <a:ext cx="5029200" cy="936516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 Očekivanja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848674"/>
              </p:ext>
            </p:extLst>
          </p:nvPr>
        </p:nvGraphicFramePr>
        <p:xfrm>
          <a:off x="1259324" y="2780928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zervirano mjesto za tekst 13"/>
          <p:cNvSpPr>
            <a:spLocks noGrp="1"/>
          </p:cNvSpPr>
          <p:nvPr>
            <p:ph type="body" sz="quarter" idx="3"/>
          </p:nvPr>
        </p:nvSpPr>
        <p:spPr>
          <a:xfrm>
            <a:off x="6670476" y="1196340"/>
            <a:ext cx="5029200" cy="990600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Nakon obavljanja prakse</a:t>
            </a: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06404129"/>
              </p:ext>
            </p:extLst>
          </p:nvPr>
        </p:nvGraphicFramePr>
        <p:xfrm>
          <a:off x="6454452" y="2345567"/>
          <a:ext cx="5029200" cy="3605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9676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7788" y="620688"/>
            <a:ext cx="10801200" cy="910208"/>
          </a:xfrm>
        </p:spPr>
        <p:txBody>
          <a:bodyPr rtlCol="0">
            <a:normAutofit/>
          </a:bodyPr>
          <a:lstStyle/>
          <a:p>
            <a:pPr rtl="0"/>
            <a:r>
              <a:rPr lang="hr-HR" dirty="0" smtClean="0"/>
              <a:t>Upoznavanje zemlje</a:t>
            </a:r>
            <a:endParaRPr lang="hr-HR" dirty="0"/>
          </a:p>
        </p:txBody>
      </p:sp>
      <p:sp>
        <p:nvSpPr>
          <p:cNvPr id="4" name="AutoShape 2" descr="Grafikon obrasca odgovora. Naslov pitanja: B2. Kako procjenjuješ svoje dosadašnje iskustvo u Praktičnoj nastavi/Stručnoj praksi?. Broj odgovora: 14 odgovora.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6425" y="2276872"/>
            <a:ext cx="8231188" cy="389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/>
              <a:t>v</a:t>
            </a:r>
            <a:r>
              <a:rPr lang="hr-HR" sz="2800" dirty="0" smtClean="0"/>
              <a:t>iše od očekivanja su upoznali znamenitosti i kulturološke aktivnosti,</a:t>
            </a:r>
          </a:p>
          <a:p>
            <a:endParaRPr lang="hr-H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/>
              <a:t>a manje od očekivanog su upoznali tradiciju i običaje</a:t>
            </a:r>
          </a:p>
        </p:txBody>
      </p:sp>
    </p:spTree>
    <p:extLst>
      <p:ext uri="{BB962C8B-B14F-4D97-AF65-F5344CB8AC3E}">
        <p14:creationId xmlns:p14="http://schemas.microsoft.com/office/powerpoint/2010/main" val="83577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half" idx="2"/>
          </p:nvPr>
        </p:nvSpPr>
        <p:spPr>
          <a:xfrm>
            <a:off x="4875213" y="404664"/>
            <a:ext cx="6705600" cy="6336704"/>
          </a:xfrm>
        </p:spPr>
        <p:txBody>
          <a:bodyPr rtlCol="0">
            <a:norm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hr-HR" sz="2400" dirty="0" smtClean="0"/>
              <a:t>U potpunosti se slaže </a:t>
            </a:r>
            <a:r>
              <a:rPr lang="hr-HR" sz="2400" dirty="0" smtClean="0"/>
              <a:t>92,3</a:t>
            </a:r>
            <a:r>
              <a:rPr lang="hr-HR" sz="2400" dirty="0" smtClean="0"/>
              <a:t>% </a:t>
            </a:r>
            <a:r>
              <a:rPr lang="hr-HR" sz="2400" dirty="0" smtClean="0"/>
              <a:t>učenika da je obavljanje prakse na Cipru ponudilo suvremeniji pristup razvoju njihovih vještina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hr-HR" sz="2400" dirty="0" smtClean="0"/>
              <a:t>Komunikacijske sposobnosti i socijalne vještine su s dobrih postale izvrsne kod većine učenika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hr-HR" sz="2400" dirty="0" smtClean="0"/>
              <a:t>Praksa je doprinijela stjecanju veće samostalnosti i samopouzdanju u radu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hr-HR" sz="2400" dirty="0" smtClean="0"/>
              <a:t>Sudjelovanje u projektu ih je potpuno potaknulo na suradničko učenje i rad u timu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hr-HR" sz="2400" dirty="0" smtClean="0"/>
              <a:t>92,3% </a:t>
            </a:r>
            <a:r>
              <a:rPr lang="hr-HR" sz="2400" dirty="0" smtClean="0"/>
              <a:t>učenika smatra da je K1 projekt pozitivno utjecao na njihovo buduće školovanje i zapošljavanje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hr-HR" sz="2400" dirty="0" smtClean="0"/>
              <a:t>Pozitivan je utjecaj projekta na lokalnu zajednicu i razvoj škole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0000"/>
                </a:solidFill>
              </a:rPr>
              <a:t>Svi učenici </a:t>
            </a:r>
            <a:r>
              <a:rPr lang="hr-HR" sz="2400" dirty="0" smtClean="0"/>
              <a:t>smatraju da ih je projekt motivirao za aktivnije sudjelovanje u daljnjem obrazovanju</a:t>
            </a:r>
          </a:p>
        </p:txBody>
      </p:sp>
    </p:spTree>
    <p:extLst>
      <p:ext uri="{BB962C8B-B14F-4D97-AF65-F5344CB8AC3E}">
        <p14:creationId xmlns:p14="http://schemas.microsoft.com/office/powerpoint/2010/main" val="39145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665420_TF02801084" id="{C4CD798E-23C0-435A-81D8-E6747766CD44}" vid="{A87A6903-202A-4680-9D2A-03702CADA8AD}"/>
    </a:ext>
  </a:extLst>
</a:theme>
</file>

<file path=ppt/theme/theme2.xml><?xml version="1.0" encoding="utf-8"?>
<a:theme xmlns:a="http://schemas.openxmlformats.org/drawingml/2006/main" name="Tema sustava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AACE6D-8EB6-447A-8DFD-C2C0C52916A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9B8BCC-BF24-4800-92E1-9F891BBB27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poslovnog marketinga u staklenoj kocki (široki zaslon)</Template>
  <TotalTime>98</TotalTime>
  <Words>240</Words>
  <Application>Microsoft Office PowerPoint</Application>
  <PresentationFormat>Prilagođeno</PresentationFormat>
  <Paragraphs>41</Paragraphs>
  <Slides>7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Arial</vt:lpstr>
      <vt:lpstr>Corbel</vt:lpstr>
      <vt:lpstr>Marketing 16x9</vt:lpstr>
      <vt:lpstr>World of Work</vt:lpstr>
      <vt:lpstr>Analiza anketa provedenih prije i nakon obavljene prakse na Cipru</vt:lpstr>
      <vt:lpstr>Iskustvo u Praktičnoj nastavi/Stručnoj praksi</vt:lpstr>
      <vt:lpstr>Komunikacijske vještine</vt:lpstr>
      <vt:lpstr>Samostalnost i samopouzdanje u radu</vt:lpstr>
      <vt:lpstr>Upoznavanje zemlje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of Work</dc:title>
  <dc:creator>Korisnik</dc:creator>
  <cp:lastModifiedBy>Korisnik</cp:lastModifiedBy>
  <cp:revision>14</cp:revision>
  <dcterms:created xsi:type="dcterms:W3CDTF">2022-08-27T17:28:07Z</dcterms:created>
  <dcterms:modified xsi:type="dcterms:W3CDTF">2022-08-28T09:06:04Z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